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8" r:id="rId6"/>
    <p:sldId id="259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42"/>
    <a:srgbClr val="D8E6D3"/>
    <a:srgbClr val="9CC389"/>
    <a:srgbClr val="BED6B2"/>
    <a:srgbClr val="9EC48D"/>
    <a:srgbClr val="A2C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0AD0C6-7F78-4A45-9002-8B9B630DBFB3}" v="24" dt="2019-05-01T07:21:33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Smaje" userId="S::ksmaje@chacademy.co.uk::a28a2422-3267-4218-adc6-e3f1a2dbd394" providerId="AD" clId="Web-{800AD0C6-7F78-4A45-9002-8B9B630DBFB3}"/>
    <pc:docChg chg="modSld">
      <pc:chgData name="Kerry Smaje" userId="S::ksmaje@chacademy.co.uk::a28a2422-3267-4218-adc6-e3f1a2dbd394" providerId="AD" clId="Web-{800AD0C6-7F78-4A45-9002-8B9B630DBFB3}" dt="2019-05-01T07:21:33.090" v="23" actId="20577"/>
      <pc:docMkLst>
        <pc:docMk/>
      </pc:docMkLst>
      <pc:sldChg chg="modSp">
        <pc:chgData name="Kerry Smaje" userId="S::ksmaje@chacademy.co.uk::a28a2422-3267-4218-adc6-e3f1a2dbd394" providerId="AD" clId="Web-{800AD0C6-7F78-4A45-9002-8B9B630DBFB3}" dt="2019-05-01T07:21:24.543" v="21" actId="20577"/>
        <pc:sldMkLst>
          <pc:docMk/>
          <pc:sldMk cId="202231937" sldId="258"/>
        </pc:sldMkLst>
        <pc:spChg chg="mod">
          <ac:chgData name="Kerry Smaje" userId="S::ksmaje@chacademy.co.uk::a28a2422-3267-4218-adc6-e3f1a2dbd394" providerId="AD" clId="Web-{800AD0C6-7F78-4A45-9002-8B9B630DBFB3}" dt="2019-05-01T07:21:08.918" v="12" actId="20577"/>
          <ac:spMkLst>
            <pc:docMk/>
            <pc:sldMk cId="202231937" sldId="258"/>
            <ac:spMk id="4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1:13.058" v="15" actId="20577"/>
          <ac:spMkLst>
            <pc:docMk/>
            <pc:sldMk cId="202231937" sldId="258"/>
            <ac:spMk id="17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1:19.387" v="18" actId="20577"/>
          <ac:spMkLst>
            <pc:docMk/>
            <pc:sldMk cId="202231937" sldId="258"/>
            <ac:spMk id="21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1:24.543" v="21" actId="20577"/>
          <ac:spMkLst>
            <pc:docMk/>
            <pc:sldMk cId="202231937" sldId="258"/>
            <ac:spMk id="22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1:05.230" v="10" actId="20577"/>
          <ac:spMkLst>
            <pc:docMk/>
            <pc:sldMk cId="202231937" sldId="258"/>
            <ac:spMk id="23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1:00.199" v="6" actId="20577"/>
          <ac:spMkLst>
            <pc:docMk/>
            <pc:sldMk cId="202231937" sldId="258"/>
            <ac:spMk id="24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0:55.449" v="3" actId="20577"/>
          <ac:spMkLst>
            <pc:docMk/>
            <pc:sldMk cId="202231937" sldId="258"/>
            <ac:spMk id="25" creationId="{00000000-0000-0000-0000-000000000000}"/>
          </ac:spMkLst>
        </pc:spChg>
        <pc:spChg chg="mod">
          <ac:chgData name="Kerry Smaje" userId="S::ksmaje@chacademy.co.uk::a28a2422-3267-4218-adc6-e3f1a2dbd394" providerId="AD" clId="Web-{800AD0C6-7F78-4A45-9002-8B9B630DBFB3}" dt="2019-05-01T07:20:51.277" v="0" actId="20577"/>
          <ac:spMkLst>
            <pc:docMk/>
            <pc:sldMk cId="202231937" sldId="258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F833-B7D0-4050-BC6C-8AF68F3955D0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509BF-84ED-4116-959B-93E9C3ADF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6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Intro to concept</a:t>
            </a:r>
            <a:r>
              <a:rPr lang="en-GB" baseline="0"/>
              <a:t>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509BF-84ED-4116-959B-93E9C3ADF99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47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Directions for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509BF-84ED-4116-959B-93E9C3ADF9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2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Directions for teachers to use in a lesson (revision</a:t>
            </a:r>
            <a:r>
              <a:rPr lang="en-GB" baseline="0"/>
              <a:t> day). </a:t>
            </a:r>
          </a:p>
          <a:p>
            <a:r>
              <a:rPr lang="en-GB" b="1" baseline="0"/>
              <a:t>Resources that need to be available to students</a:t>
            </a:r>
            <a:r>
              <a:rPr lang="en-GB" baseline="0"/>
              <a:t>: their notes, class books, revision books, textbooks, card/paper for resources, bank of exam questions that cover a variety of topics (if students are selecting their own topic), mark schemes for these questions, exemplar responses or success criteria where possible, examiner reports for KS4.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509BF-84ED-4116-959B-93E9C3ADF9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0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38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63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9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2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18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68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7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4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8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A7F3-B406-4321-8001-B0DFA57D2115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C9F05-A03F-4DF9-8A98-E8CF6250B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06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27687" t="32939" r="62491" b="40545"/>
          <a:stretch/>
        </p:blipFill>
        <p:spPr>
          <a:xfrm>
            <a:off x="3582470" y="1066075"/>
            <a:ext cx="5225724" cy="46683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0542" r="330" b="28292"/>
          <a:stretch/>
        </p:blipFill>
        <p:spPr>
          <a:xfrm>
            <a:off x="38777" y="36382"/>
            <a:ext cx="1793173" cy="7362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2829053">
            <a:off x="6842110" y="1953966"/>
            <a:ext cx="1816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1. Review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6116" y="5118481"/>
            <a:ext cx="178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2.Practise</a:t>
            </a:r>
          </a:p>
        </p:txBody>
      </p:sp>
      <p:sp>
        <p:nvSpPr>
          <p:cNvPr id="10" name="TextBox 9"/>
          <p:cNvSpPr txBox="1"/>
          <p:nvPr/>
        </p:nvSpPr>
        <p:spPr>
          <a:xfrm rot="18457603">
            <a:off x="3805769" y="1851992"/>
            <a:ext cx="1543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3. Check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77597" y="369722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Plan Topic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35779" y="1604503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25686" y="3216164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Elaborate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54338" y="6062605"/>
            <a:ext cx="2741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Test Knowledge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233" y="5934670"/>
            <a:ext cx="4356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>
                <a:latin typeface="Arial Black" panose="020B0A04020102020204" pitchFamily="34" charset="0"/>
              </a:rPr>
              <a:t>Set a timer</a:t>
            </a:r>
          </a:p>
          <a:p>
            <a:pPr marL="342900" indent="-342900">
              <a:buFontTx/>
              <a:buAutoNum type="arabicPeriod"/>
            </a:pPr>
            <a:r>
              <a:rPr lang="en-GB">
                <a:latin typeface="Arial Black" panose="020B0A04020102020204" pitchFamily="34" charset="0"/>
              </a:rPr>
              <a:t>Recreate exam conditions</a:t>
            </a:r>
          </a:p>
          <a:p>
            <a:pPr marL="342900" indent="-342900">
              <a:buFontTx/>
              <a:buAutoNum type="arabicPeriod"/>
            </a:pPr>
            <a:r>
              <a:rPr lang="en-GB">
                <a:latin typeface="Arial Black" panose="020B0A04020102020204" pitchFamily="34" charset="0"/>
              </a:rPr>
              <a:t>Practise answers or tasks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" y="3244334"/>
            <a:ext cx="2747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Read mark schemes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5408" y="1823827"/>
            <a:ext cx="307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Read examiners report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90073" y="556229"/>
            <a:ext cx="1195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Re-draft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92480" y="2774742"/>
            <a:ext cx="2315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chemeClr val="bg1">
                    <a:lumMod val="50000"/>
                  </a:schemeClr>
                </a:solidFill>
              </a:rPr>
              <a:t>Chiltern Hills Academy </a:t>
            </a:r>
          </a:p>
          <a:p>
            <a:pPr algn="ctr"/>
            <a:r>
              <a:rPr lang="en-GB" sz="2400">
                <a:solidFill>
                  <a:schemeClr val="bg1">
                    <a:lumMod val="50000"/>
                  </a:schemeClr>
                </a:solidFill>
              </a:rPr>
              <a:t>Memory Clock</a:t>
            </a:r>
          </a:p>
        </p:txBody>
      </p:sp>
    </p:spTree>
    <p:extLst>
      <p:ext uri="{BB962C8B-B14F-4D97-AF65-F5344CB8AC3E}">
        <p14:creationId xmlns:p14="http://schemas.microsoft.com/office/powerpoint/2010/main" val="331963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/>
          <a:srcRect l="27687" t="32939" r="62491" b="40545"/>
          <a:stretch/>
        </p:blipFill>
        <p:spPr>
          <a:xfrm>
            <a:off x="3560758" y="983882"/>
            <a:ext cx="5456650" cy="48746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870" y="34158"/>
            <a:ext cx="6858000" cy="66714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2829053">
            <a:off x="6842110" y="1953966"/>
            <a:ext cx="1816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1. Review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6116" y="5118481"/>
            <a:ext cx="178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2.Practise</a:t>
            </a:r>
          </a:p>
        </p:txBody>
      </p:sp>
      <p:sp>
        <p:nvSpPr>
          <p:cNvPr id="10" name="TextBox 9"/>
          <p:cNvSpPr txBox="1"/>
          <p:nvPr/>
        </p:nvSpPr>
        <p:spPr>
          <a:xfrm rot="18457603">
            <a:off x="3805769" y="1851992"/>
            <a:ext cx="1543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3. Check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74969" y="34158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Plan Topic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836" y="975841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31100" y="2186281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Elaborate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0522" y="6492087"/>
            <a:ext cx="2741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Test Knowledge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233" y="5934670"/>
            <a:ext cx="4356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>
                <a:latin typeface="Arial Black" panose="020B0A04020102020204" pitchFamily="34" charset="0"/>
              </a:rPr>
              <a:t>Set a timer</a:t>
            </a:r>
          </a:p>
          <a:p>
            <a:pPr marL="342900" indent="-342900">
              <a:buFontTx/>
              <a:buAutoNum type="arabicPeriod"/>
            </a:pPr>
            <a:r>
              <a:rPr lang="en-GB">
                <a:latin typeface="Arial Black" panose="020B0A04020102020204" pitchFamily="34" charset="0"/>
              </a:rPr>
              <a:t>Recreate exam conditions</a:t>
            </a:r>
          </a:p>
          <a:p>
            <a:pPr marL="342900" indent="-342900">
              <a:buFontTx/>
              <a:buAutoNum type="arabicPeriod"/>
            </a:pPr>
            <a:r>
              <a:rPr lang="en-GB">
                <a:latin typeface="Arial Black" panose="020B0A04020102020204" pitchFamily="34" charset="0"/>
              </a:rPr>
              <a:t>Practise answers or tasks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856" y="3881909"/>
            <a:ext cx="25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Use mark schemes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99" y="2533559"/>
            <a:ext cx="307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Read examiners report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01445" y="1070663"/>
            <a:ext cx="1195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Re-draft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96002" y="108807"/>
            <a:ext cx="2125188" cy="738664"/>
          </a:xfrm>
          <a:prstGeom prst="rect">
            <a:avLst/>
          </a:prstGeom>
          <a:solidFill>
            <a:srgbClr val="BED6B2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Clear on content- list subheadings, topics needing to be covered. </a:t>
            </a:r>
            <a:endParaRPr lang="en-GB" sz="1400" b="1">
              <a:cs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52852" y="1316288"/>
            <a:ext cx="1852372" cy="738664"/>
          </a:xfrm>
          <a:prstGeom prst="rect">
            <a:avLst/>
          </a:prstGeom>
          <a:solidFill>
            <a:srgbClr val="BED6B2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Space your learning. What are you going to focus on today?</a:t>
            </a:r>
            <a:endParaRPr lang="en-GB" sz="1400" b="1">
              <a:cs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36543" y="2609750"/>
            <a:ext cx="2612967" cy="1815882"/>
          </a:xfrm>
          <a:prstGeom prst="rect">
            <a:avLst/>
          </a:prstGeom>
          <a:solidFill>
            <a:srgbClr val="BED6B2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Reading and highlighting are not effective for revision. Transform information- turn it in to a mind map, diagram or a table for example. Likewise, creating questions and answers such as cue cards are more effective in the revision process.</a:t>
            </a:r>
            <a:r>
              <a:rPr lang="en-GB" sz="1400"/>
              <a:t> 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59529" y="5641701"/>
            <a:ext cx="3585021" cy="1169551"/>
          </a:xfrm>
          <a:prstGeom prst="rect">
            <a:avLst/>
          </a:prstGeom>
          <a:solidFill>
            <a:srgbClr val="9CC389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Testing brings to mind information which causes learning to take place. Gather a range of practice questions and tasks and carry one out. Practising skills such as essay writing also serve to strengthen memory and learning.</a:t>
            </a:r>
            <a:endParaRPr lang="en-GB" sz="1400" b="1">
              <a:cs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8223" y="4658388"/>
            <a:ext cx="2639784" cy="1384995"/>
          </a:xfrm>
          <a:prstGeom prst="rect">
            <a:avLst/>
          </a:prstGeom>
          <a:solidFill>
            <a:srgbClr val="9CC389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Over time, you should aim to time yourself, work in silence and answer questions without notes. Cheating will harm your ability to strengthen your memory.</a:t>
            </a:r>
            <a:endParaRPr lang="en-GB" sz="1400" b="1"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856" y="2944132"/>
            <a:ext cx="2815701" cy="954107"/>
          </a:xfrm>
          <a:prstGeom prst="rect">
            <a:avLst/>
          </a:prstGeom>
          <a:solidFill>
            <a:srgbClr val="68A242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Read through the mark scheme or success criteria and check to see if you are correct. Mark your work in line with the mark scheme.</a:t>
            </a:r>
            <a:endParaRPr lang="en-GB" sz="1400" b="1">
              <a:cs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798" y="1506237"/>
            <a:ext cx="2815701" cy="954107"/>
          </a:xfrm>
          <a:prstGeom prst="rect">
            <a:avLst/>
          </a:prstGeom>
          <a:solidFill>
            <a:srgbClr val="68A242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These can be found on exam websites or if in year 7 or 8, compare your work to a model answer.</a:t>
            </a:r>
            <a:endParaRPr lang="en-GB" sz="1400" b="1">
              <a:cs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5485" y="103385"/>
            <a:ext cx="3435911" cy="954107"/>
          </a:xfrm>
          <a:prstGeom prst="rect">
            <a:avLst/>
          </a:prstGeom>
          <a:solidFill>
            <a:srgbClr val="68A242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GB" sz="1400" b="1"/>
              <a:t>Once you have marked your work, re-draft part or all of it. Now you know the answers or what is expected, can you re-draft more effectively?</a:t>
            </a:r>
            <a:endParaRPr lang="en-GB" sz="1400" b="1"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92480" y="2774742"/>
            <a:ext cx="2315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chemeClr val="bg1">
                    <a:lumMod val="50000"/>
                  </a:schemeClr>
                </a:solidFill>
              </a:rPr>
              <a:t>Chiltern Hills Academy </a:t>
            </a:r>
          </a:p>
          <a:p>
            <a:pPr algn="ctr"/>
            <a:r>
              <a:rPr lang="en-GB" sz="2400">
                <a:solidFill>
                  <a:schemeClr val="bg1">
                    <a:lumMod val="50000"/>
                  </a:schemeClr>
                </a:solidFill>
              </a:rPr>
              <a:t>Memory Clock</a:t>
            </a:r>
          </a:p>
        </p:txBody>
      </p:sp>
    </p:spTree>
    <p:extLst>
      <p:ext uri="{BB962C8B-B14F-4D97-AF65-F5344CB8AC3E}">
        <p14:creationId xmlns:p14="http://schemas.microsoft.com/office/powerpoint/2010/main" val="20223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/>
          <a:srcRect l="27687" t="32939" r="62491" b="40545"/>
          <a:stretch/>
        </p:blipFill>
        <p:spPr>
          <a:xfrm>
            <a:off x="3632945" y="983486"/>
            <a:ext cx="5417074" cy="48392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420" y="-22995"/>
            <a:ext cx="6858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2829053">
            <a:off x="6842110" y="1953966"/>
            <a:ext cx="1816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1. Review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6116" y="5118481"/>
            <a:ext cx="178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2.Practise</a:t>
            </a:r>
          </a:p>
        </p:txBody>
      </p:sp>
      <p:sp>
        <p:nvSpPr>
          <p:cNvPr id="10" name="TextBox 9"/>
          <p:cNvSpPr txBox="1"/>
          <p:nvPr/>
        </p:nvSpPr>
        <p:spPr>
          <a:xfrm rot="18457603">
            <a:off x="3805769" y="1851992"/>
            <a:ext cx="1543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3. Check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22549" y="93218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Plan Topic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836" y="975841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28375" y="2516530"/>
            <a:ext cx="1626919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Elaborate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9517" y="6571076"/>
            <a:ext cx="2741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Test Knowledge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233" y="5934670"/>
            <a:ext cx="4356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>
                <a:latin typeface="Arial Black" panose="020B0A04020102020204" pitchFamily="34" charset="0"/>
              </a:rPr>
              <a:t>Set a timer</a:t>
            </a:r>
          </a:p>
          <a:p>
            <a:pPr marL="342900" indent="-342900">
              <a:buFontTx/>
              <a:buAutoNum type="arabicPeriod"/>
            </a:pPr>
            <a:r>
              <a:rPr lang="en-GB">
                <a:latin typeface="Arial Black" panose="020B0A04020102020204" pitchFamily="34" charset="0"/>
              </a:rPr>
              <a:t>Recreate exam conditions</a:t>
            </a:r>
          </a:p>
          <a:p>
            <a:pPr marL="342900" indent="-342900">
              <a:buFontTx/>
              <a:buAutoNum type="arabicPeriod"/>
            </a:pPr>
            <a:r>
              <a:rPr lang="en-GB">
                <a:latin typeface="Arial Black" panose="020B0A04020102020204" pitchFamily="34" charset="0"/>
              </a:rPr>
              <a:t>Practise answers or tasks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335" y="4166253"/>
            <a:ext cx="25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Use mark schemes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-10212" y="2806492"/>
            <a:ext cx="307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Read examiners report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73125" y="928757"/>
            <a:ext cx="1195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Arial Black" panose="020B0A04020102020204" pitchFamily="34" charset="0"/>
              </a:rPr>
              <a:t>Re-draft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49468" y="64677"/>
            <a:ext cx="3111353" cy="954107"/>
          </a:xfrm>
          <a:prstGeom prst="rect">
            <a:avLst/>
          </a:prstGeom>
          <a:solidFill>
            <a:srgbClr val="BED6B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Ask students to create the list of topics they will be tested on or give them a list and ask them to RAG rate their confidence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20176" y="1349893"/>
            <a:ext cx="2817170" cy="1169551"/>
          </a:xfrm>
          <a:prstGeom prst="rect">
            <a:avLst/>
          </a:prstGeom>
          <a:solidFill>
            <a:srgbClr val="BED6B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Ask students to decide which area they will work on today. Or, you could select an area based on questions available for test knowledge section.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481093" y="2945093"/>
            <a:ext cx="2612967" cy="1815882"/>
          </a:xfrm>
          <a:prstGeom prst="rect">
            <a:avLst/>
          </a:prstGeom>
          <a:solidFill>
            <a:srgbClr val="BED6B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Get students to transform information- turn it in to a mind map, diagram or a table for example. Likewise, creating questions and answers such as cue cards. </a:t>
            </a:r>
          </a:p>
          <a:p>
            <a:pPr algn="ctr"/>
            <a:r>
              <a:rPr lang="en-GB" sz="1400"/>
              <a:t>They will need their books and textbooks/subject materials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04889" y="5425843"/>
            <a:ext cx="3432457" cy="1384995"/>
          </a:xfrm>
          <a:prstGeom prst="rect">
            <a:avLst/>
          </a:prstGeom>
          <a:solidFill>
            <a:srgbClr val="9CC38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Provide students with a bank of questions to select from. For example, exam papers for KS4/5. Test papers or examples of potential/past questions for KS3. </a:t>
            </a:r>
          </a:p>
          <a:p>
            <a:pPr algn="ctr"/>
            <a:r>
              <a:rPr lang="en-GB" sz="1400"/>
              <a:t>These can be from textbooks, exam boards, old copies of tests.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2291" y="5023101"/>
            <a:ext cx="2639784" cy="738664"/>
          </a:xfrm>
          <a:prstGeom prst="rect">
            <a:avLst/>
          </a:prstGeom>
          <a:solidFill>
            <a:srgbClr val="9CC38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Create exam environment in your classroom- silence, no notes on desks etc.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162" y="3214534"/>
            <a:ext cx="2815701" cy="954107"/>
          </a:xfrm>
          <a:prstGeom prst="rect">
            <a:avLst/>
          </a:prstGeom>
          <a:solidFill>
            <a:srgbClr val="68A2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Provide students with mark schemes or success criteria. These can be from exam boards, past assessment criteria sheets etc.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162" y="1256593"/>
            <a:ext cx="2815701" cy="1384995"/>
          </a:xfrm>
          <a:prstGeom prst="rect">
            <a:avLst/>
          </a:prstGeom>
          <a:solidFill>
            <a:srgbClr val="68A2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Provide examiner reports for KS4/5. KS3 (and 4/5 if appropriate) enable them access to model answers. These can be found in textbooks, photocopies of prior students work, a written model answer.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8313" y="74297"/>
            <a:ext cx="3435911" cy="738664"/>
          </a:xfrm>
          <a:prstGeom prst="rect">
            <a:avLst/>
          </a:prstGeom>
          <a:solidFill>
            <a:srgbClr val="68A242"/>
          </a:solidFill>
          <a:ln>
            <a:solidFill>
              <a:srgbClr val="68A24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Ask students to have another go at their answer having used the mark scheme and model answer to review their work.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6443" y="2695570"/>
            <a:ext cx="2315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chemeClr val="bg1">
                    <a:lumMod val="50000"/>
                  </a:schemeClr>
                </a:solidFill>
              </a:rPr>
              <a:t>Chiltern Hills Academy </a:t>
            </a:r>
          </a:p>
          <a:p>
            <a:pPr algn="ctr"/>
            <a:r>
              <a:rPr lang="en-GB" sz="2400">
                <a:solidFill>
                  <a:schemeClr val="bg1">
                    <a:lumMod val="50000"/>
                  </a:schemeClr>
                </a:solidFill>
              </a:rPr>
              <a:t>Memory Clock</a:t>
            </a:r>
          </a:p>
        </p:txBody>
      </p:sp>
      <p:sp>
        <p:nvSpPr>
          <p:cNvPr id="6" name="TextBox 5"/>
          <p:cNvSpPr txBox="1"/>
          <p:nvPr/>
        </p:nvSpPr>
        <p:spPr>
          <a:xfrm rot="20090844">
            <a:off x="2319758" y="2098876"/>
            <a:ext cx="83088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>
                <a:solidFill>
                  <a:schemeClr val="bg1">
                    <a:lumMod val="50000"/>
                  </a:schemeClr>
                </a:solidFill>
              </a:rPr>
              <a:t>TEACHER COPY</a:t>
            </a:r>
          </a:p>
        </p:txBody>
      </p:sp>
    </p:spTree>
    <p:extLst>
      <p:ext uri="{BB962C8B-B14F-4D97-AF65-F5344CB8AC3E}">
        <p14:creationId xmlns:p14="http://schemas.microsoft.com/office/powerpoint/2010/main" val="359573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319fb20-740b-4241-b1a3-3ff0be9f5443">
      <UserInfo>
        <DisplayName>Suzanne Keith</DisplayName>
        <AccountId>2033</AccountId>
        <AccountType/>
      </UserInfo>
      <UserInfo>
        <DisplayName>Elly Mellish</DisplayName>
        <AccountId>1457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655921-9AB4-4CCC-B52F-E5B6070EFBB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97F877-026D-415B-940C-BB8D19ACA7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B9344B-E2FD-40C7-909B-D6397DF5BBE8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Chiltern Hills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Falcon</dc:creator>
  <cp:revision>1</cp:revision>
  <dcterms:created xsi:type="dcterms:W3CDTF">2019-03-07T12:55:24Z</dcterms:created>
  <dcterms:modified xsi:type="dcterms:W3CDTF">2019-05-01T07:21:36Z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