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14"/>
  </p:notesMasterIdLst>
  <p:handoutMasterIdLst>
    <p:handoutMasterId r:id="rId15"/>
  </p:handoutMasterIdLst>
  <p:sldIdLst>
    <p:sldId id="257" r:id="rId5"/>
    <p:sldId id="258" r:id="rId6"/>
    <p:sldId id="260" r:id="rId7"/>
    <p:sldId id="259" r:id="rId8"/>
    <p:sldId id="261" r:id="rId9"/>
    <p:sldId id="262" r:id="rId10"/>
    <p:sldId id="263" r:id="rId11"/>
    <p:sldId id="264"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175002-9447-437E-8489-511576A4325B}" v="2" dt="2019-04-22T20:28:03.288"/>
  </p1510:revLst>
</p1510:revInfo>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92" d="100"/>
          <a:sy n="92" d="100"/>
        </p:scale>
        <p:origin x="90" y="9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Falcon" userId="S::sfalcon1@chacademy.co.uk::54957983-c6cc-4844-99e6-bdfe694828a5" providerId="AD" clId="Web-{08CDA334-A783-452F-CF60-E64736A6D420}"/>
    <pc:docChg chg="modSld">
      <pc:chgData name="Sarah Falcon" userId="S::sfalcon1@chacademy.co.uk::54957983-c6cc-4844-99e6-bdfe694828a5" providerId="AD" clId="Web-{08CDA334-A783-452F-CF60-E64736A6D420}" dt="2019-05-15T11:58:07.886" v="5" actId="20577"/>
      <pc:docMkLst>
        <pc:docMk/>
      </pc:docMkLst>
      <pc:sldChg chg="modSp">
        <pc:chgData name="Sarah Falcon" userId="S::sfalcon1@chacademy.co.uk::54957983-c6cc-4844-99e6-bdfe694828a5" providerId="AD" clId="Web-{08CDA334-A783-452F-CF60-E64736A6D420}" dt="2019-05-15T11:58:06.511" v="3" actId="20577"/>
        <pc:sldMkLst>
          <pc:docMk/>
          <pc:sldMk cId="2211167003" sldId="257"/>
        </pc:sldMkLst>
        <pc:spChg chg="mod">
          <ac:chgData name="Sarah Falcon" userId="S::sfalcon1@chacademy.co.uk::54957983-c6cc-4844-99e6-bdfe694828a5" providerId="AD" clId="Web-{08CDA334-A783-452F-CF60-E64736A6D420}" dt="2019-05-15T11:58:06.511" v="3" actId="20577"/>
          <ac:spMkLst>
            <pc:docMk/>
            <pc:sldMk cId="2211167003" sldId="257"/>
            <ac:spMk id="2" creationId="{00000000-0000-0000-0000-000000000000}"/>
          </ac:spMkLst>
        </pc:spChg>
      </pc:sldChg>
    </pc:docChg>
  </pc:docChgLst>
  <pc:docChgLst>
    <pc:chgData name="Haymie Thaker-London" userId="94bc7ed4-261c-4994-b1e1-02a8be07bc4c" providerId="ADAL" clId="{F7175002-9447-437E-8489-511576A4325B}"/>
    <pc:docChg chg="modSld">
      <pc:chgData name="Haymie Thaker-London" userId="94bc7ed4-261c-4994-b1e1-02a8be07bc4c" providerId="ADAL" clId="{F7175002-9447-437E-8489-511576A4325B}" dt="2019-04-22T20:28:07.561" v="18" actId="20577"/>
      <pc:docMkLst>
        <pc:docMk/>
      </pc:docMkLst>
      <pc:sldChg chg="modSp">
        <pc:chgData name="Haymie Thaker-London" userId="94bc7ed4-261c-4994-b1e1-02a8be07bc4c" providerId="ADAL" clId="{F7175002-9447-437E-8489-511576A4325B}" dt="2019-04-22T20:28:07.561" v="18" actId="20577"/>
        <pc:sldMkLst>
          <pc:docMk/>
          <pc:sldMk cId="2025730001" sldId="264"/>
        </pc:sldMkLst>
        <pc:spChg chg="mod">
          <ac:chgData name="Haymie Thaker-London" userId="94bc7ed4-261c-4994-b1e1-02a8be07bc4c" providerId="ADAL" clId="{F7175002-9447-437E-8489-511576A4325B}" dt="2019-04-22T20:28:07.561" v="18" actId="20577"/>
          <ac:spMkLst>
            <pc:docMk/>
            <pc:sldMk cId="2025730001" sldId="264"/>
            <ac:spMk id="2" creationId="{9BAE0782-B301-48AF-85C0-58AC9F0745C8}"/>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4337936018867206E-2"/>
          <c:y val="1.9511239991009663E-2"/>
          <c:w val="0.94633839248354823"/>
          <c:h val="0.8131636751730158"/>
        </c:manualLayout>
      </c:layout>
      <c:barChart>
        <c:barDir val="col"/>
        <c:grouping val="clustered"/>
        <c:varyColors val="0"/>
        <c:dLbls>
          <c:showLegendKey val="0"/>
          <c:showVal val="0"/>
          <c:showCatName val="0"/>
          <c:showSerName val="0"/>
          <c:showPercent val="0"/>
          <c:showBubbleSize val="0"/>
        </c:dLbls>
        <c:gapWidth val="199"/>
        <c:axId val="241589168"/>
        <c:axId val="241588608"/>
      </c:barChart>
      <c:catAx>
        <c:axId val="241589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lumMod val="65000"/>
                    <a:lumOff val="35000"/>
                  </a:schemeClr>
                </a:solidFill>
                <a:latin typeface="+mn-lt"/>
                <a:ea typeface="+mn-ea"/>
                <a:cs typeface="+mn-cs"/>
              </a:defRPr>
            </a:pPr>
            <a:endParaRPr lang="en-US"/>
          </a:p>
        </c:txPr>
        <c:crossAx val="241588608"/>
        <c:crosses val="autoZero"/>
        <c:auto val="1"/>
        <c:lblAlgn val="ctr"/>
        <c:lblOffset val="100"/>
        <c:noMultiLvlLbl val="0"/>
      </c:catAx>
      <c:valAx>
        <c:axId val="2415886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4158916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accent3">
        <a:lumMod val="20000"/>
        <a:lumOff val="80000"/>
        <a:alpha val="80000"/>
      </a:schemeClr>
    </a:solid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cdr:x>
      <cdr:y>0.00413</cdr:y>
    </cdr:from>
    <cdr:to>
      <cdr:x>1</cdr:x>
      <cdr:y>0.99587</cdr:y>
    </cdr:to>
    <cdr:sp macro="" textlink="">
      <cdr:nvSpPr>
        <cdr:cNvPr id="2" name="TextBox 1">
          <a:extLst xmlns:a="http://schemas.openxmlformats.org/drawingml/2006/main">
            <a:ext uri="{FF2B5EF4-FFF2-40B4-BE49-F238E27FC236}">
              <a16:creationId xmlns:a16="http://schemas.microsoft.com/office/drawing/2014/main" id="{EB677364-EA38-4F25-8479-F77C62E8A6F4}"/>
            </a:ext>
          </a:extLst>
        </cdr:cNvPr>
        <cdr:cNvSpPr txBox="1"/>
      </cdr:nvSpPr>
      <cdr:spPr>
        <a:xfrm xmlns:a="http://schemas.openxmlformats.org/drawingml/2006/main">
          <a:off x="0" y="19616"/>
          <a:ext cx="10515600" cy="4708981"/>
        </a:xfrm>
        <a:prstGeom xmlns:a="http://schemas.openxmlformats.org/drawingml/2006/main" prst="rect">
          <a:avLst/>
        </a:prstGeom>
        <a:noFill xmlns:a="http://schemas.openxmlformats.org/drawingml/2006/main"/>
        <a:ln xmlns:a="http://schemas.openxmlformats.org/drawingml/2006/main">
          <a:solidFill>
            <a:schemeClr val="accent1"/>
          </a:solidFill>
        </a:ln>
      </cdr:spPr>
      <cdr:txBody>
        <a:bodyPr xmlns:a="http://schemas.openxmlformats.org/drawingml/2006/main" vertOverflow="clip" wrap="square" rtlCol="0" anchor="ctr" anchorCtr="1">
          <a:spAutoFit/>
        </a:bodyPr>
        <a:lstStyle xmlns:a="http://schemas.openxmlformats.org/drawingml/2006/main"/>
        <a:p xmlns:a="http://schemas.openxmlformats.org/drawingml/2006/main">
          <a:pPr marL="457200" indent="-457200">
            <a:buAutoNum type="arabicPeriod"/>
          </a:pPr>
          <a:r>
            <a:rPr lang="en-GB" sz="2000" dirty="0"/>
            <a:t>In pairs, with the person sat next to you, discuss and write down an area in your subject which you would like to revise. For example WW2, multiplying fractions, the periodic table etc. (Your teacher may give you some guidance here.)</a:t>
          </a:r>
        </a:p>
        <a:p xmlns:a="http://schemas.openxmlformats.org/drawingml/2006/main">
          <a:pPr marL="457200" indent="-457200">
            <a:buAutoNum type="arabicPeriod"/>
          </a:pPr>
          <a:endParaRPr lang="en-GB" sz="2000" dirty="0"/>
        </a:p>
        <a:p xmlns:a="http://schemas.openxmlformats.org/drawingml/2006/main">
          <a:pPr marL="457200" indent="-457200">
            <a:buAutoNum type="arabicPeriod"/>
          </a:pPr>
          <a:r>
            <a:rPr lang="en-GB" sz="2000" dirty="0"/>
            <a:t>Next, using your text book/exercise book/classroom display or any other source  available to you, write down some of the facts/dates/information that you would like to remember as part of your revision. </a:t>
          </a:r>
        </a:p>
        <a:p xmlns:a="http://schemas.openxmlformats.org/drawingml/2006/main">
          <a:pPr marL="457200" indent="-457200">
            <a:buAutoNum type="arabicPeriod"/>
          </a:pPr>
          <a:endParaRPr lang="en-GB" sz="2000" dirty="0"/>
        </a:p>
        <a:p xmlns:a="http://schemas.openxmlformats.org/drawingml/2006/main">
          <a:pPr marL="457200" indent="-457200">
            <a:buAutoNum type="arabicPeriod"/>
          </a:pPr>
          <a:r>
            <a:rPr lang="en-GB" sz="2000" dirty="0"/>
            <a:t>Finally, discuss and list 3-5 songs that you know the words off by heart of or the name of the songs that you really like and know the tunes but perhaps don’t know all the words. (It doesn’t matter if you don’t know all the words as we will be changing them anyway).</a:t>
          </a:r>
        </a:p>
        <a:p xmlns:a="http://schemas.openxmlformats.org/drawingml/2006/main">
          <a:endParaRPr lang="en-GB" sz="2000" dirty="0"/>
        </a:p>
        <a:p xmlns:a="http://schemas.openxmlformats.org/drawingml/2006/main">
          <a:r>
            <a:rPr lang="en-GB" sz="2000" dirty="0"/>
            <a:t>4.   Feedback and share.</a:t>
          </a:r>
        </a:p>
        <a:p xmlns:a="http://schemas.openxmlformats.org/drawingml/2006/main">
          <a:endParaRPr lang="en-GB" sz="20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5/15/2019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5/15/2019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619618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87908AF-65BE-457F-9D87-289A548E61FF}" type="slidenum">
              <a:rPr lang="en-US" smtClean="0"/>
              <a:t>4</a:t>
            </a:fld>
            <a:endParaRPr lang="en-US"/>
          </a:p>
        </p:txBody>
      </p:sp>
    </p:spTree>
    <p:extLst>
      <p:ext uri="{BB962C8B-B14F-4D97-AF65-F5344CB8AC3E}">
        <p14:creationId xmlns:p14="http://schemas.microsoft.com/office/powerpoint/2010/main" val="2335392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1041400"/>
            <a:ext cx="12192000" cy="4216400"/>
          </a:xfrm>
          <a:prstGeom prst="rect">
            <a:avLst/>
          </a:prstGeom>
          <a:solidFill>
            <a:schemeClr val="accent3">
              <a:lumMod val="20000"/>
              <a:lumOff val="80000"/>
              <a:alpha val="80000"/>
            </a:schemeClr>
          </a:solidFill>
        </p:spPr>
        <p:txBody>
          <a:bodyPr vert="horz" lIns="91440" tIns="45720" rIns="91440" bIns="45720" rtlCol="0" anchor="ctr">
            <a:normAutofit/>
          </a:bodyPr>
          <a:lstStyle/>
          <a:p>
            <a:pPr lvl="0">
              <a:spcBef>
                <a:spcPct val="0"/>
              </a:spcBef>
              <a:buNone/>
            </a:pPr>
            <a:endParaRPr lang="en-US" sz="4400" b="0" cap="none" spc="0">
              <a:ln w="0"/>
              <a:solidFill>
                <a:schemeClr val="tx2">
                  <a:lumMod val="50000"/>
                </a:schemeClr>
              </a:solidFill>
              <a:effectLst>
                <a:outerShdw blurRad="38100" dist="19050" dir="2700000" algn="tl" rotWithShape="0">
                  <a:schemeClr val="tx1">
                    <a:alpha val="40000"/>
                  </a:schemeClr>
                </a:outerShdw>
              </a:effectLst>
              <a:latin typeface="+mj-lt"/>
              <a:ea typeface="+mj-ea"/>
              <a:cs typeface="+mj-cs"/>
            </a:endParaRPr>
          </a:p>
        </p:txBody>
      </p:sp>
      <p:sp>
        <p:nvSpPr>
          <p:cNvPr id="2" name="Title 1"/>
          <p:cNvSpPr>
            <a:spLocks noGrp="1"/>
          </p:cNvSpPr>
          <p:nvPr>
            <p:ph type="ctrTitle"/>
          </p:nvPr>
        </p:nvSpPr>
        <p:spPr>
          <a:xfrm>
            <a:off x="1524000" y="1041400"/>
            <a:ext cx="9144000" cy="2387600"/>
          </a:xfrm>
          <a:noFill/>
        </p:spPr>
        <p:txBody>
          <a:bodyPr anchor="b"/>
          <a:lstStyle>
            <a:lvl1pPr algn="ctr">
              <a:defRPr sz="6000" b="0" cap="none" spc="0">
                <a:ln w="0"/>
                <a:solidFill>
                  <a:schemeClr val="tx2">
                    <a:lumMod val="50000"/>
                  </a:schemeClr>
                </a:solidFill>
                <a:effectLst>
                  <a:outerShdw blurRad="38100" dist="19050" dir="2700000" algn="tl" rotWithShape="0">
                    <a:schemeClr val="tx1">
                      <a:alpha val="40000"/>
                    </a:schemeClr>
                  </a:outerShdw>
                </a:effectLst>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a:noFill/>
        </p:spPr>
        <p:txBody>
          <a:bodyPr/>
          <a:lstStyle>
            <a:lvl1pPr marL="0" indent="0" algn="ctr">
              <a:buNone/>
              <a:defRPr sz="2400" b="0" cap="none" spc="0">
                <a:ln w="0"/>
                <a:solidFill>
                  <a:schemeClr val="tx1"/>
                </a:solidFill>
                <a:effectLst>
                  <a:outerShdw blurRad="38100" dist="19050" dir="2700000" algn="tl" rotWithShape="0">
                    <a:schemeClr val="tx1">
                      <a:alpha val="40000"/>
                    </a:schemeClr>
                  </a:out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47B1E0-F476-4322-AA53-0018286DBC2F}" type="datetime1">
              <a:rPr lang="en-US" smtClean="0"/>
              <a:t>5/15/2019</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446011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8E9944-B6E8-44FA-B3BC-28C8F3B97A63}" type="datetime1">
              <a:rPr lang="en-US" smtClean="0"/>
              <a:t>5/15/2019</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430354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D6BA2A-22AB-40C3-A6FE-08AE8F5EAD50}" type="datetime1">
              <a:rPr lang="en-US" smtClean="0"/>
              <a:t>5/15/2019</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224689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399E97-DADD-4C08-B07A-21ABC2EC9C0C}" type="datetime1">
              <a:rPr lang="en-US" smtClean="0"/>
              <a:t>5/15/2019</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308511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62262"/>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79426430-5DC0-47CA-BF30-F2CEF34F1CCC}" type="datetime1">
              <a:rPr lang="en-US" smtClean="0"/>
              <a:t>5/15/2019</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73429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6172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Content Placeholder 2"/>
          <p:cNvSpPr>
            <a:spLocks noGrp="1"/>
          </p:cNvSpPr>
          <p:nvPr>
            <p:ph sz="half" idx="1"/>
          </p:nvPr>
        </p:nvSpPr>
        <p:spPr>
          <a:xfrm>
            <a:off x="838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762E9D0-9F88-4809-9326-E87DB6BC4685}" type="datetime1">
              <a:rPr lang="en-US" smtClean="0"/>
              <a:t>5/15/2019</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964519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1850" y="274638"/>
            <a:ext cx="10515600" cy="1143000"/>
          </a:xfrm>
        </p:spPr>
        <p:txBody>
          <a:bodyPr/>
          <a:lstStyle/>
          <a:p>
            <a:r>
              <a:rPr lang="en-US"/>
              <a:t>Click to edit Master title style</a:t>
            </a:r>
          </a:p>
        </p:txBody>
      </p:sp>
      <p:sp>
        <p:nvSpPr>
          <p:cNvPr id="3" name="Text Placeholder 2"/>
          <p:cNvSpPr>
            <a:spLocks noGrp="1"/>
          </p:cNvSpPr>
          <p:nvPr>
            <p:ph type="body" idx="1"/>
          </p:nvPr>
        </p:nvSpPr>
        <p:spPr>
          <a:xfrm>
            <a:off x="831850"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1850" y="2193925"/>
            <a:ext cx="515620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89663"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9663" y="2193925"/>
            <a:ext cx="5157787"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DBD937-36D5-440B-91A0-6786F6EDBFCD}" type="datetime1">
              <a:rPr lang="en-US" smtClean="0"/>
              <a:t>5/15/2019</a:t>
            </a:fld>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906851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1AD020A-2292-4331-AC54-713AADF8BC0C}" type="datetime1">
              <a:rPr lang="en-US" smtClean="0"/>
              <a:t>5/15/2019</a:t>
            </a:fld>
            <a:endParaRPr lang="en-US"/>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21067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19A559-F34C-48D0-A2A2-37B0B078BBAB}" type="datetime1">
              <a:rPr lang="en-US" smtClean="0"/>
              <a:t>5/15/2019</a:t>
            </a:fld>
            <a:endParaRPr lang="en-US"/>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344368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F9AB5B2-44EC-4F73-968D-750C1952CA62}" type="datetime1">
              <a:rPr lang="en-US" smtClean="0"/>
              <a:t>5/15/2019</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406032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F3D9984-D554-4F72-BAB6-CB2CCA8D58F4}" type="datetime1">
              <a:rPr lang="en-US" smtClean="0"/>
              <a:t>5/15/2019</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36561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a:solidFill>
            <a:schemeClr val="accent3">
              <a:lumMod val="20000"/>
              <a:lumOff val="80000"/>
              <a:alpha val="80000"/>
            </a:schemeClr>
          </a:solidFill>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a:solidFill>
            <a:schemeClr val="accent3">
              <a:lumMod val="20000"/>
              <a:lumOff val="80000"/>
              <a:alpha val="80000"/>
            </a:schemeClr>
          </a:solidFill>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tx1"/>
                </a:solidFill>
              </a:defRPr>
            </a:lvl1pPr>
          </a:lstStyle>
          <a:p>
            <a:fld id="{ABCC73E2-E386-4A38-B838-238D9BA645F8}" type="datetime1">
              <a:rPr lang="en-US" smtClean="0"/>
              <a:pPr/>
              <a:t>5/15/2019</a:t>
            </a:fld>
            <a:endParaRPr lang="en-US" dirty="0"/>
          </a:p>
        </p:txBody>
      </p:sp>
      <p:sp>
        <p:nvSpPr>
          <p:cNvPr id="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1"/>
                </a:solidFill>
              </a:defRPr>
            </a:lvl1pPr>
          </a:lstStyle>
          <a:p>
            <a:r>
              <a:rPr lang="en-US"/>
              <a:t>Add a footer</a:t>
            </a:r>
            <a:endParaRPr lang="en-US" dirty="0"/>
          </a:p>
        </p:txBody>
      </p:sp>
      <p:sp>
        <p:nvSpPr>
          <p:cNvPr id="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1"/>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25774566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spcBef>
          <a:spcPct val="0"/>
        </a:spcBef>
        <a:buNone/>
        <a:defRPr sz="4400" b="0" kern="1200" cap="none" spc="0">
          <a:ln w="0"/>
          <a:solidFill>
            <a:schemeClr val="tx2">
              <a:lumMod val="50000"/>
            </a:schemeClr>
          </a:solidFill>
          <a:effectLst>
            <a:outerShdw blurRad="38100" dist="19050" dir="2700000" algn="tl" rotWithShape="0">
              <a:schemeClr val="tx1">
                <a:alpha val="40000"/>
              </a:schemeClr>
            </a:outerShdw>
          </a:effectLst>
          <a:latin typeface="+mj-lt"/>
          <a:ea typeface="+mj-ea"/>
          <a:cs typeface="+mj-cs"/>
        </a:defRPr>
      </a:lvl1pPr>
    </p:titleStyle>
    <p:bodyStyle>
      <a:lvl1pPr marL="228600" indent="-228600" algn="l" defTabSz="914400" rtl="0" eaLnBrk="1" latinLnBrk="0" hangingPunct="1">
        <a:lnSpc>
          <a:spcPct val="90000"/>
        </a:lnSpc>
        <a:spcBef>
          <a:spcPct val="30000"/>
        </a:spcBef>
        <a:buClr>
          <a:schemeClr val="tx2">
            <a:lumMod val="75000"/>
          </a:schemeClr>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Clr>
          <a:schemeClr val="tx2">
            <a:lumMod val="75000"/>
          </a:schemeClr>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Clr>
          <a:schemeClr val="tx2">
            <a:lumMod val="75000"/>
          </a:schemeClr>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Clr>
          <a:schemeClr val="tx2">
            <a:lumMod val="75000"/>
          </a:schemeClr>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Clr>
          <a:schemeClr val="tx2">
            <a:lumMod val="75000"/>
          </a:schemeClr>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Clr>
          <a:schemeClr val="tx2">
            <a:lumMod val="75000"/>
          </a:schemeClr>
        </a:buClr>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Clr>
          <a:schemeClr val="tx2">
            <a:lumMod val="75000"/>
          </a:schemeClr>
        </a:buClr>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Clr>
          <a:schemeClr val="tx2">
            <a:lumMod val="75000"/>
          </a:schemeClr>
        </a:buClr>
        <a:buFont typeface="Arial" panose="020B0604020202020204" pitchFamily="34" charset="0"/>
        <a:buChar char="•"/>
        <a:defRPr sz="1800" kern="1200">
          <a:solidFill>
            <a:schemeClr val="tx1"/>
          </a:solidFill>
          <a:latin typeface="+mn-lt"/>
          <a:ea typeface="+mn-ea"/>
          <a:cs typeface="+mn-cs"/>
        </a:defRPr>
      </a:lvl8pPr>
      <a:lvl9pPr marL="3657600" indent="0" algn="l" defTabSz="914400" rtl="0" eaLnBrk="1" latinLnBrk="0" hangingPunct="1">
        <a:lnSpc>
          <a:spcPct val="90000"/>
        </a:lnSpc>
        <a:spcBef>
          <a:spcPct val="30000"/>
        </a:spcBef>
        <a:buClr>
          <a:schemeClr val="tx2">
            <a:lumMod val="75000"/>
          </a:schemeClr>
        </a:buClr>
        <a:buFont typeface="Arial" panose="020B0604020202020204" pitchFamily="34" charset="0"/>
        <a:buNone/>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learningthrumusic.co.u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Chiltern Hills revision day.</a:t>
            </a:r>
          </a:p>
        </p:txBody>
      </p:sp>
      <p:sp>
        <p:nvSpPr>
          <p:cNvPr id="3" name="Subtitle 2"/>
          <p:cNvSpPr>
            <a:spLocks noGrp="1"/>
          </p:cNvSpPr>
          <p:nvPr>
            <p:ph type="subTitle" idx="1"/>
          </p:nvPr>
        </p:nvSpPr>
        <p:spPr/>
        <p:txBody>
          <a:bodyPr/>
          <a:lstStyle/>
          <a:p>
            <a:r>
              <a:rPr lang="en-US" dirty="0"/>
              <a:t>Getting creative….</a:t>
            </a:r>
          </a:p>
          <a:p>
            <a:r>
              <a:rPr lang="en-US" dirty="0" err="1"/>
              <a:t>Yo</a:t>
            </a:r>
            <a:r>
              <a:rPr lang="en-US" dirty="0"/>
              <a:t>, </a:t>
            </a:r>
            <a:r>
              <a:rPr lang="en-US" dirty="0" err="1"/>
              <a:t>yo</a:t>
            </a:r>
            <a:r>
              <a:rPr lang="en-US" dirty="0"/>
              <a:t>, </a:t>
            </a:r>
            <a:r>
              <a:rPr lang="en-US" dirty="0" err="1"/>
              <a:t>yo</a:t>
            </a:r>
            <a:r>
              <a:rPr lang="en-US" dirty="0"/>
              <a:t>, I wrote a rap</a:t>
            </a:r>
          </a:p>
        </p:txBody>
      </p:sp>
    </p:spTree>
    <p:extLst>
      <p:ext uri="{BB962C8B-B14F-4D97-AF65-F5344CB8AC3E}">
        <p14:creationId xmlns:p14="http://schemas.microsoft.com/office/powerpoint/2010/main" val="2211167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838200" y="327025"/>
            <a:ext cx="10515600" cy="1325563"/>
          </a:xfrm>
        </p:spPr>
        <p:txBody>
          <a:bodyPr/>
          <a:lstStyle/>
          <a:p>
            <a:r>
              <a:rPr lang="en-US" dirty="0"/>
              <a:t>Introduction </a:t>
            </a:r>
          </a:p>
        </p:txBody>
      </p:sp>
      <p:sp>
        <p:nvSpPr>
          <p:cNvPr id="14" name="Content Placeholder 13"/>
          <p:cNvSpPr>
            <a:spLocks noGrp="1"/>
          </p:cNvSpPr>
          <p:nvPr>
            <p:ph idx="1"/>
          </p:nvPr>
        </p:nvSpPr>
        <p:spPr/>
        <p:txBody>
          <a:bodyPr/>
          <a:lstStyle/>
          <a:p>
            <a:pPr lvl="0"/>
            <a:r>
              <a:rPr lang="en-US" dirty="0"/>
              <a:t>Writing a rhyme, song or rap is a great way to help with revision. </a:t>
            </a:r>
          </a:p>
          <a:p>
            <a:pPr lvl="0"/>
            <a:r>
              <a:rPr lang="en-US" dirty="0"/>
              <a:t>Everyone in this room could recite the words from at least one song without looking at the words, even if it’s only ‘Happy Birthday’.</a:t>
            </a:r>
          </a:p>
          <a:p>
            <a:pPr lvl="0"/>
            <a:r>
              <a:rPr lang="en-US" dirty="0"/>
              <a:t>Using the tune from a song that you know well and then changing the lyrics to aid your revision is a useful tip that can be beneficial across all subjects. </a:t>
            </a:r>
          </a:p>
          <a:p>
            <a:pPr lvl="0"/>
            <a:r>
              <a:rPr lang="en-US" dirty="0"/>
              <a:t>Creating your own tune for rhymes works just as well. </a:t>
            </a:r>
          </a:p>
          <a:p>
            <a:pPr lvl="0"/>
            <a:endParaRPr lang="en-US" dirty="0"/>
          </a:p>
        </p:txBody>
      </p:sp>
    </p:spTree>
    <p:extLst>
      <p:ext uri="{BB962C8B-B14F-4D97-AF65-F5344CB8AC3E}">
        <p14:creationId xmlns:p14="http://schemas.microsoft.com/office/powerpoint/2010/main" val="499496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6693E-1831-4219-B554-BD3072290AF6}"/>
              </a:ext>
            </a:extLst>
          </p:cNvPr>
          <p:cNvSpPr>
            <a:spLocks noGrp="1"/>
          </p:cNvSpPr>
          <p:nvPr>
            <p:ph type="title"/>
          </p:nvPr>
        </p:nvSpPr>
        <p:spPr>
          <a:xfrm>
            <a:off x="838200" y="365126"/>
            <a:ext cx="10515600" cy="692150"/>
          </a:xfrm>
        </p:spPr>
        <p:txBody>
          <a:bodyPr>
            <a:normAutofit fontScale="90000"/>
          </a:bodyPr>
          <a:lstStyle/>
          <a:p>
            <a:r>
              <a:rPr lang="en-GB" dirty="0"/>
              <a:t>How can music help us? </a:t>
            </a:r>
          </a:p>
        </p:txBody>
      </p:sp>
      <p:sp>
        <p:nvSpPr>
          <p:cNvPr id="3" name="Content Placeholder 2">
            <a:extLst>
              <a:ext uri="{FF2B5EF4-FFF2-40B4-BE49-F238E27FC236}">
                <a16:creationId xmlns:a16="http://schemas.microsoft.com/office/drawing/2014/main" id="{222828F0-6FDA-4C22-BC80-08B139B90DB8}"/>
              </a:ext>
            </a:extLst>
          </p:cNvPr>
          <p:cNvSpPr>
            <a:spLocks noGrp="1"/>
          </p:cNvSpPr>
          <p:nvPr>
            <p:ph idx="1"/>
          </p:nvPr>
        </p:nvSpPr>
        <p:spPr>
          <a:xfrm>
            <a:off x="838200" y="1457325"/>
            <a:ext cx="10515600" cy="523875"/>
          </a:xfrm>
        </p:spPr>
        <p:txBody>
          <a:bodyPr>
            <a:normAutofit fontScale="62500" lnSpcReduction="20000"/>
          </a:bodyPr>
          <a:lstStyle/>
          <a:p>
            <a:r>
              <a:rPr lang="en-US" dirty="0"/>
              <a:t>Much research has been undertaken in the field of music and memorability. Ways in which use of music as a learning tool could have significant and positive outcomes, include:</a:t>
            </a:r>
          </a:p>
        </p:txBody>
      </p:sp>
      <p:sp>
        <p:nvSpPr>
          <p:cNvPr id="4" name="TextBox 3">
            <a:extLst>
              <a:ext uri="{FF2B5EF4-FFF2-40B4-BE49-F238E27FC236}">
                <a16:creationId xmlns:a16="http://schemas.microsoft.com/office/drawing/2014/main" id="{EB4DDE21-9767-414B-A293-91A12898AA91}"/>
              </a:ext>
            </a:extLst>
          </p:cNvPr>
          <p:cNvSpPr txBox="1"/>
          <p:nvPr/>
        </p:nvSpPr>
        <p:spPr>
          <a:xfrm>
            <a:off x="838200" y="2573841"/>
            <a:ext cx="5078506" cy="3416320"/>
          </a:xfrm>
          <a:prstGeom prst="rect">
            <a:avLst/>
          </a:prstGeom>
          <a:solidFill>
            <a:schemeClr val="accent1">
              <a:lumMod val="20000"/>
              <a:lumOff val="80000"/>
            </a:schemeClr>
          </a:solidFill>
          <a:ln>
            <a:solidFill>
              <a:schemeClr val="accent1"/>
            </a:solidFill>
          </a:ln>
        </p:spPr>
        <p:txBody>
          <a:bodyPr wrap="square" rtlCol="0" anchor="ctr" anchorCtr="1">
            <a:spAutoFit/>
          </a:bodyPr>
          <a:lstStyle/>
          <a:p>
            <a:r>
              <a:rPr lang="en-US" b="1" dirty="0"/>
              <a:t>Establishing a positive learning state</a:t>
            </a:r>
          </a:p>
          <a:p>
            <a:endParaRPr lang="en-US" b="1" dirty="0"/>
          </a:p>
          <a:p>
            <a:r>
              <a:rPr lang="en-US" b="1" dirty="0"/>
              <a:t>Creating a desired atmosphere</a:t>
            </a:r>
          </a:p>
          <a:p>
            <a:endParaRPr lang="en-US" b="1" dirty="0"/>
          </a:p>
          <a:p>
            <a:r>
              <a:rPr lang="en-US" b="1" dirty="0"/>
              <a:t>Building a sense of anticipation</a:t>
            </a:r>
          </a:p>
          <a:p>
            <a:endParaRPr lang="en-US" b="1" dirty="0"/>
          </a:p>
          <a:p>
            <a:r>
              <a:rPr lang="en-US" b="1" dirty="0" err="1"/>
              <a:t>Energising</a:t>
            </a:r>
            <a:r>
              <a:rPr lang="en-US" b="1" dirty="0"/>
              <a:t> learning activities</a:t>
            </a:r>
          </a:p>
          <a:p>
            <a:endParaRPr lang="en-US" b="1" dirty="0"/>
          </a:p>
          <a:p>
            <a:r>
              <a:rPr lang="en-US" b="1" dirty="0"/>
              <a:t>Changing brain wave states</a:t>
            </a:r>
          </a:p>
          <a:p>
            <a:endParaRPr lang="en-US" b="1" dirty="0"/>
          </a:p>
          <a:p>
            <a:r>
              <a:rPr lang="en-US" b="1" dirty="0"/>
              <a:t>Focusing concentration</a:t>
            </a:r>
          </a:p>
          <a:p>
            <a:endParaRPr lang="en-US" b="1" dirty="0"/>
          </a:p>
        </p:txBody>
      </p:sp>
      <p:sp>
        <p:nvSpPr>
          <p:cNvPr id="5" name="TextBox 4">
            <a:extLst>
              <a:ext uri="{FF2B5EF4-FFF2-40B4-BE49-F238E27FC236}">
                <a16:creationId xmlns:a16="http://schemas.microsoft.com/office/drawing/2014/main" id="{4ECE494C-288B-476E-8849-F3EC7FBB4B87}"/>
              </a:ext>
            </a:extLst>
          </p:cNvPr>
          <p:cNvSpPr txBox="1"/>
          <p:nvPr/>
        </p:nvSpPr>
        <p:spPr>
          <a:xfrm>
            <a:off x="6467475" y="2205069"/>
            <a:ext cx="4886325" cy="4524315"/>
          </a:xfrm>
          <a:prstGeom prst="rect">
            <a:avLst/>
          </a:prstGeom>
          <a:solidFill>
            <a:schemeClr val="accent1">
              <a:lumMod val="20000"/>
              <a:lumOff val="80000"/>
            </a:schemeClr>
          </a:solidFill>
          <a:ln>
            <a:solidFill>
              <a:schemeClr val="accent1"/>
            </a:solidFill>
          </a:ln>
        </p:spPr>
        <p:txBody>
          <a:bodyPr wrap="square" rtlCol="0" anchor="ctr" anchorCtr="1">
            <a:spAutoFit/>
          </a:bodyPr>
          <a:lstStyle/>
          <a:p>
            <a:r>
              <a:rPr lang="en-US" b="1" dirty="0"/>
              <a:t>Releasing tension</a:t>
            </a:r>
          </a:p>
          <a:p>
            <a:endParaRPr lang="en-US" b="1" dirty="0"/>
          </a:p>
          <a:p>
            <a:r>
              <a:rPr lang="en-US" b="1" dirty="0"/>
              <a:t>Enhancing imagination</a:t>
            </a:r>
          </a:p>
          <a:p>
            <a:endParaRPr lang="en-US" b="1" dirty="0"/>
          </a:p>
          <a:p>
            <a:r>
              <a:rPr lang="en-US" b="1" dirty="0"/>
              <a:t>Providing inspiration and motivation</a:t>
            </a:r>
          </a:p>
          <a:p>
            <a:endParaRPr lang="en-US" b="1" dirty="0"/>
          </a:p>
          <a:p>
            <a:r>
              <a:rPr lang="en-US" b="1" dirty="0"/>
              <a:t>Adding an element of fun</a:t>
            </a:r>
          </a:p>
          <a:p>
            <a:endParaRPr lang="en-US" b="1" dirty="0"/>
          </a:p>
          <a:p>
            <a:r>
              <a:rPr lang="en-US" b="1" dirty="0"/>
              <a:t>Accentuating theme-oriented units</a:t>
            </a:r>
          </a:p>
          <a:p>
            <a:r>
              <a:rPr lang="en-US" b="1" dirty="0"/>
              <a:t>Increasing attention</a:t>
            </a:r>
          </a:p>
          <a:p>
            <a:endParaRPr lang="en-US" b="1" dirty="0"/>
          </a:p>
          <a:p>
            <a:r>
              <a:rPr lang="en-US" b="1" dirty="0"/>
              <a:t>Improving memory</a:t>
            </a:r>
          </a:p>
          <a:p>
            <a:endParaRPr lang="en-US" b="1" dirty="0"/>
          </a:p>
          <a:p>
            <a:r>
              <a:rPr lang="en-US" b="1" dirty="0"/>
              <a:t>Facilitating a multisensory learning experience</a:t>
            </a:r>
          </a:p>
          <a:p>
            <a:endParaRPr lang="en-US" b="1" dirty="0"/>
          </a:p>
        </p:txBody>
      </p:sp>
      <p:sp>
        <p:nvSpPr>
          <p:cNvPr id="6" name="TextBox 5">
            <a:extLst>
              <a:ext uri="{FF2B5EF4-FFF2-40B4-BE49-F238E27FC236}">
                <a16:creationId xmlns:a16="http://schemas.microsoft.com/office/drawing/2014/main" id="{21C29008-CE36-41E6-8F60-421DD7F85830}"/>
              </a:ext>
            </a:extLst>
          </p:cNvPr>
          <p:cNvSpPr txBox="1"/>
          <p:nvPr/>
        </p:nvSpPr>
        <p:spPr>
          <a:xfrm>
            <a:off x="197224" y="6349049"/>
            <a:ext cx="5719482" cy="369332"/>
          </a:xfrm>
          <a:prstGeom prst="rect">
            <a:avLst/>
          </a:prstGeom>
          <a:noFill/>
          <a:ln>
            <a:solidFill>
              <a:schemeClr val="accent1"/>
            </a:solidFill>
          </a:ln>
        </p:spPr>
        <p:txBody>
          <a:bodyPr wrap="square" rtlCol="0" anchor="ctr" anchorCtr="1">
            <a:spAutoFit/>
          </a:bodyPr>
          <a:lstStyle/>
          <a:p>
            <a:r>
              <a:rPr lang="en-GB" dirty="0">
                <a:hlinkClick r:id="rId2"/>
              </a:rPr>
              <a:t>WWW.learningthrumusic.co.uk</a:t>
            </a:r>
            <a:r>
              <a:rPr lang="en-GB" dirty="0"/>
              <a:t> </a:t>
            </a:r>
          </a:p>
        </p:txBody>
      </p:sp>
    </p:spTree>
    <p:extLst>
      <p:ext uri="{BB962C8B-B14F-4D97-AF65-F5344CB8AC3E}">
        <p14:creationId xmlns:p14="http://schemas.microsoft.com/office/powerpoint/2010/main" val="3447567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title="Title and Content Layout with Chart"/>
          <p:cNvSpPr>
            <a:spLocks noGrp="1"/>
          </p:cNvSpPr>
          <p:nvPr>
            <p:ph type="title"/>
          </p:nvPr>
        </p:nvSpPr>
        <p:spPr>
          <a:xfrm>
            <a:off x="838200" y="365126"/>
            <a:ext cx="10515600" cy="635000"/>
          </a:xfrm>
        </p:spPr>
        <p:txBody>
          <a:bodyPr>
            <a:normAutofit fontScale="90000"/>
          </a:bodyPr>
          <a:lstStyle/>
          <a:p>
            <a:r>
              <a:rPr lang="en-US" dirty="0"/>
              <a:t>Starter</a:t>
            </a:r>
          </a:p>
        </p:txBody>
      </p:sp>
      <p:graphicFrame>
        <p:nvGraphicFramePr>
          <p:cNvPr id="6" name="Content Placeholder 5" descr="Clustered column chart showing the values of 3 series for 4 categories"/>
          <p:cNvGraphicFramePr>
            <a:graphicFrameLocks noGrp="1"/>
          </p:cNvGraphicFramePr>
          <p:nvPr>
            <p:ph idx="1"/>
            <p:extLst>
              <p:ext uri="{D42A27DB-BD31-4B8C-83A1-F6EECF244321}">
                <p14:modId xmlns:p14="http://schemas.microsoft.com/office/powerpoint/2010/main" val="3756448273"/>
              </p:ext>
            </p:extLst>
          </p:nvPr>
        </p:nvGraphicFramePr>
        <p:xfrm>
          <a:off x="838200" y="1428750"/>
          <a:ext cx="10515600" cy="47482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82640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FCCEB-B3FB-4E89-BAD4-0AE733BF2A34}"/>
              </a:ext>
            </a:extLst>
          </p:cNvPr>
          <p:cNvSpPr>
            <a:spLocks noGrp="1"/>
          </p:cNvSpPr>
          <p:nvPr>
            <p:ph type="title"/>
          </p:nvPr>
        </p:nvSpPr>
        <p:spPr/>
        <p:txBody>
          <a:bodyPr>
            <a:normAutofit/>
          </a:bodyPr>
          <a:lstStyle/>
          <a:p>
            <a:r>
              <a:rPr lang="en-GB" sz="3200" dirty="0"/>
              <a:t>Creating Memorable Songs</a:t>
            </a:r>
          </a:p>
        </p:txBody>
      </p:sp>
      <p:sp>
        <p:nvSpPr>
          <p:cNvPr id="3" name="Content Placeholder 2">
            <a:extLst>
              <a:ext uri="{FF2B5EF4-FFF2-40B4-BE49-F238E27FC236}">
                <a16:creationId xmlns:a16="http://schemas.microsoft.com/office/drawing/2014/main" id="{A0B36E9F-B16E-480A-BB7A-C1AC58B5ADB1}"/>
              </a:ext>
            </a:extLst>
          </p:cNvPr>
          <p:cNvSpPr>
            <a:spLocks noGrp="1"/>
          </p:cNvSpPr>
          <p:nvPr>
            <p:ph idx="1"/>
          </p:nvPr>
        </p:nvSpPr>
        <p:spPr/>
        <p:txBody>
          <a:bodyPr>
            <a:normAutofit lnSpcReduction="10000"/>
          </a:bodyPr>
          <a:lstStyle/>
          <a:p>
            <a:r>
              <a:rPr lang="en-GB" dirty="0"/>
              <a:t>How to create a song that will help you? Use earworms of course!!!</a:t>
            </a:r>
          </a:p>
          <a:p>
            <a:r>
              <a:rPr lang="en-US" dirty="0"/>
              <a:t>There is much research which suggests the common links between music and increased memorability. A significant part of the research investigates the spontaneity of musical recall, which we are all likely to have experienced on many occasions throughout our lives. This is referred to as, ‘involuntary musical imagery (INMI, also known as “earworms”)’ and is described as ‘the experience of a tune being spontaneously recalled and repeated within the mind’. By </a:t>
            </a:r>
            <a:r>
              <a:rPr lang="en-US" dirty="0" err="1"/>
              <a:t>utilising</a:t>
            </a:r>
            <a:r>
              <a:rPr lang="en-US" dirty="0"/>
              <a:t> earworms in our songs, we can make revising and learning as natural and as enjoyable as possible.</a:t>
            </a:r>
            <a:endParaRPr lang="en-GB" dirty="0"/>
          </a:p>
        </p:txBody>
      </p:sp>
    </p:spTree>
    <p:extLst>
      <p:ext uri="{BB962C8B-B14F-4D97-AF65-F5344CB8AC3E}">
        <p14:creationId xmlns:p14="http://schemas.microsoft.com/office/powerpoint/2010/main" val="2959097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C00B5-925A-46BF-B75D-9874C92B69CB}"/>
              </a:ext>
            </a:extLst>
          </p:cNvPr>
          <p:cNvSpPr>
            <a:spLocks noGrp="1"/>
          </p:cNvSpPr>
          <p:nvPr>
            <p:ph type="title"/>
          </p:nvPr>
        </p:nvSpPr>
        <p:spPr/>
        <p:txBody>
          <a:bodyPr/>
          <a:lstStyle/>
          <a:p>
            <a:r>
              <a:rPr lang="en-GB" dirty="0"/>
              <a:t>What are earworms?</a:t>
            </a:r>
          </a:p>
        </p:txBody>
      </p:sp>
      <p:sp>
        <p:nvSpPr>
          <p:cNvPr id="3" name="Content Placeholder 2">
            <a:extLst>
              <a:ext uri="{FF2B5EF4-FFF2-40B4-BE49-F238E27FC236}">
                <a16:creationId xmlns:a16="http://schemas.microsoft.com/office/drawing/2014/main" id="{C7BC266A-A8DC-4C50-9B4C-6969304AAE3A}"/>
              </a:ext>
            </a:extLst>
          </p:cNvPr>
          <p:cNvSpPr>
            <a:spLocks noGrp="1"/>
          </p:cNvSpPr>
          <p:nvPr>
            <p:ph idx="1"/>
          </p:nvPr>
        </p:nvSpPr>
        <p:spPr/>
        <p:txBody>
          <a:bodyPr>
            <a:normAutofit lnSpcReduction="10000"/>
          </a:bodyPr>
          <a:lstStyle/>
          <a:p>
            <a:r>
              <a:rPr lang="en-US" dirty="0"/>
              <a:t>Songs that have notes with longer durations and smaller pitch intervals because they are considered easier to sing along to</a:t>
            </a:r>
          </a:p>
          <a:p>
            <a:r>
              <a:rPr lang="en-US" dirty="0"/>
              <a:t>Songs which have hooks (hooks are audio symbolic musical features which make a song catchy)</a:t>
            </a:r>
          </a:p>
          <a:p>
            <a:r>
              <a:rPr lang="en-US" dirty="0"/>
              <a:t>Songs which have both complex and simple melodies</a:t>
            </a:r>
          </a:p>
          <a:p>
            <a:r>
              <a:rPr lang="en-US" dirty="0"/>
              <a:t>Songs which have repetition in terms of lyrics and melody</a:t>
            </a:r>
          </a:p>
          <a:p>
            <a:r>
              <a:rPr lang="en-US" dirty="0"/>
              <a:t>Songs being reminiscent of music which is popular to the target audience</a:t>
            </a:r>
          </a:p>
          <a:p>
            <a:r>
              <a:rPr lang="en-US" dirty="0"/>
              <a:t>Songs being played aloud (so actually singing your song out loud).</a:t>
            </a:r>
            <a:endParaRPr lang="en-GB" dirty="0"/>
          </a:p>
        </p:txBody>
      </p:sp>
    </p:spTree>
    <p:extLst>
      <p:ext uri="{BB962C8B-B14F-4D97-AF65-F5344CB8AC3E}">
        <p14:creationId xmlns:p14="http://schemas.microsoft.com/office/powerpoint/2010/main" val="4107088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CB0C8-23DB-41A7-9824-CCF9BDB6E168}"/>
              </a:ext>
            </a:extLst>
          </p:cNvPr>
          <p:cNvSpPr>
            <a:spLocks noGrp="1"/>
          </p:cNvSpPr>
          <p:nvPr>
            <p:ph type="title"/>
          </p:nvPr>
        </p:nvSpPr>
        <p:spPr/>
        <p:txBody>
          <a:bodyPr/>
          <a:lstStyle/>
          <a:p>
            <a:r>
              <a:rPr lang="en-GB" dirty="0"/>
              <a:t>Lets get started 25-30mins </a:t>
            </a:r>
          </a:p>
        </p:txBody>
      </p:sp>
      <p:sp>
        <p:nvSpPr>
          <p:cNvPr id="3" name="Content Placeholder 2">
            <a:extLst>
              <a:ext uri="{FF2B5EF4-FFF2-40B4-BE49-F238E27FC236}">
                <a16:creationId xmlns:a16="http://schemas.microsoft.com/office/drawing/2014/main" id="{ED9E68D8-927E-4F0E-84CD-C87735E65CCD}"/>
              </a:ext>
            </a:extLst>
          </p:cNvPr>
          <p:cNvSpPr>
            <a:spLocks noGrp="1"/>
          </p:cNvSpPr>
          <p:nvPr>
            <p:ph idx="1"/>
          </p:nvPr>
        </p:nvSpPr>
        <p:spPr>
          <a:xfrm>
            <a:off x="838200" y="1855693"/>
            <a:ext cx="10869706" cy="4572001"/>
          </a:xfrm>
        </p:spPr>
        <p:txBody>
          <a:bodyPr>
            <a:normAutofit/>
          </a:bodyPr>
          <a:lstStyle/>
          <a:p>
            <a:r>
              <a:rPr lang="en-GB" dirty="0"/>
              <a:t>Using the information gathered from the starter activity, either individually or in pairs, pick one of your memorable songs and using the earworm techniques change the lyrics to implement your topic information. </a:t>
            </a:r>
          </a:p>
          <a:p>
            <a:r>
              <a:rPr lang="en-GB" dirty="0"/>
              <a:t>Tips – Try to make the ending words rhyme</a:t>
            </a:r>
          </a:p>
          <a:p>
            <a:r>
              <a:rPr lang="en-GB" dirty="0"/>
              <a:t>Repetition of words will also make it catchy. </a:t>
            </a:r>
          </a:p>
          <a:p>
            <a:endParaRPr lang="en-GB" dirty="0"/>
          </a:p>
        </p:txBody>
      </p:sp>
    </p:spTree>
    <p:extLst>
      <p:ext uri="{BB962C8B-B14F-4D97-AF65-F5344CB8AC3E}">
        <p14:creationId xmlns:p14="http://schemas.microsoft.com/office/powerpoint/2010/main" val="3487273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E0782-B301-48AF-85C0-58AC9F0745C8}"/>
              </a:ext>
            </a:extLst>
          </p:cNvPr>
          <p:cNvSpPr>
            <a:spLocks noGrp="1"/>
          </p:cNvSpPr>
          <p:nvPr>
            <p:ph type="title"/>
          </p:nvPr>
        </p:nvSpPr>
        <p:spPr>
          <a:xfrm>
            <a:off x="838199" y="365125"/>
            <a:ext cx="11192435" cy="6430122"/>
          </a:xfrm>
        </p:spPr>
        <p:txBody>
          <a:bodyPr>
            <a:noAutofit/>
          </a:bodyPr>
          <a:lstStyle/>
          <a:p>
            <a:r>
              <a:rPr lang="en-GB" sz="2000" dirty="0"/>
              <a:t>							</a:t>
            </a:r>
            <a:r>
              <a:rPr lang="en-GB" sz="2000" dirty="0" err="1">
                <a:solidFill>
                  <a:srgbClr val="92D050"/>
                </a:solidFill>
              </a:rPr>
              <a:t>CHAllenge</a:t>
            </a:r>
            <a:r>
              <a:rPr lang="en-GB" sz="2000" dirty="0">
                <a:solidFill>
                  <a:srgbClr val="92D050"/>
                </a:solidFill>
              </a:rPr>
              <a:t>: Instead of using a song you 								already know, try making up your own 								tune and then teaching your song to 								another person. (As per the 2</a:t>
            </a:r>
            <a:r>
              <a:rPr lang="en-GB" sz="2000" baseline="30000" dirty="0">
                <a:solidFill>
                  <a:srgbClr val="92D050"/>
                </a:solidFill>
              </a:rPr>
              <a:t>nd</a:t>
            </a:r>
            <a:r>
              <a:rPr lang="en-GB" sz="2000" dirty="0">
                <a:solidFill>
                  <a:srgbClr val="92D050"/>
                </a:solidFill>
              </a:rPr>
              <a:t> link).</a:t>
            </a:r>
            <a:br>
              <a:rPr lang="en-GB" sz="2000" dirty="0"/>
            </a:br>
            <a:br>
              <a:rPr lang="en-GB" sz="2000" dirty="0"/>
            </a:br>
            <a:br>
              <a:rPr lang="en-GB" sz="2000" dirty="0"/>
            </a:br>
            <a:br>
              <a:rPr lang="en-GB" sz="2000" dirty="0"/>
            </a:br>
            <a:r>
              <a:rPr lang="en-GB" sz="2000" dirty="0"/>
              <a:t>								Examples:</a:t>
            </a:r>
            <a:br>
              <a:rPr lang="en-GB" sz="2000" dirty="0"/>
            </a:br>
            <a:br>
              <a:rPr lang="en-GB" sz="2000" dirty="0"/>
            </a:br>
            <a:br>
              <a:rPr lang="en-GB" sz="2000" dirty="0"/>
            </a:br>
            <a:br>
              <a:rPr lang="en-GB" sz="2000" dirty="0"/>
            </a:br>
            <a:br>
              <a:rPr lang="en-GB" sz="2000" dirty="0"/>
            </a:br>
            <a:br>
              <a:rPr lang="en-GB" sz="2000" dirty="0"/>
            </a:br>
            <a:br>
              <a:rPr lang="en-GB" sz="2000" dirty="0"/>
            </a:br>
            <a:r>
              <a:rPr lang="en-GB" sz="2000" dirty="0"/>
              <a:t>https://www.youtube.com/watch?time_continue=45&amp;v=BCYrNU-7SfA</a:t>
            </a:r>
            <a:br>
              <a:rPr lang="en-GB" sz="2000" dirty="0"/>
            </a:br>
            <a:br>
              <a:rPr lang="en-GB" sz="2000" dirty="0"/>
            </a:br>
            <a:r>
              <a:rPr lang="en-GB" sz="2000" dirty="0"/>
              <a:t>https://www.youtube.com/watch?v=vg4ur4eOW6c</a:t>
            </a:r>
            <a:br>
              <a:rPr lang="en-GB" sz="2000" dirty="0"/>
            </a:br>
            <a:endParaRPr lang="en-GB" sz="2000" dirty="0"/>
          </a:p>
        </p:txBody>
      </p:sp>
      <p:pic>
        <p:nvPicPr>
          <p:cNvPr id="4" name="Content Placeholder 3">
            <a:extLst>
              <a:ext uri="{FF2B5EF4-FFF2-40B4-BE49-F238E27FC236}">
                <a16:creationId xmlns:a16="http://schemas.microsoft.com/office/drawing/2014/main" id="{4298418D-7C7A-49A3-87CE-7D7F594A56AE}"/>
              </a:ext>
            </a:extLst>
          </p:cNvPr>
          <p:cNvPicPr>
            <a:picLocks noGrp="1" noChangeAspect="1"/>
          </p:cNvPicPr>
          <p:nvPr>
            <p:ph idx="1"/>
          </p:nvPr>
        </p:nvPicPr>
        <p:blipFill rotWithShape="1">
          <a:blip r:embed="rId2"/>
          <a:srcRect l="30879" t="16966" r="10830" b="10102"/>
          <a:stretch/>
        </p:blipFill>
        <p:spPr>
          <a:xfrm>
            <a:off x="1371601" y="762000"/>
            <a:ext cx="5100917" cy="3589910"/>
          </a:xfrm>
          <a:prstGeom prst="rect">
            <a:avLst/>
          </a:prstGeom>
        </p:spPr>
      </p:pic>
    </p:spTree>
    <p:extLst>
      <p:ext uri="{BB962C8B-B14F-4D97-AF65-F5344CB8AC3E}">
        <p14:creationId xmlns:p14="http://schemas.microsoft.com/office/powerpoint/2010/main" val="2025730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Time to shine </a:t>
            </a:r>
          </a:p>
        </p:txBody>
      </p:sp>
      <p:sp>
        <p:nvSpPr>
          <p:cNvPr id="3" name="Content Placeholder 2"/>
          <p:cNvSpPr>
            <a:spLocks noGrp="1"/>
          </p:cNvSpPr>
          <p:nvPr>
            <p:ph idx="1"/>
          </p:nvPr>
        </p:nvSpPr>
        <p:spPr>
          <a:xfrm>
            <a:off x="838200" y="1825625"/>
            <a:ext cx="10515600" cy="4606348"/>
          </a:xfrm>
        </p:spPr>
        <p:txBody>
          <a:bodyPr/>
          <a:lstStyle/>
          <a:p>
            <a:r>
              <a:rPr lang="en-GB" dirty="0"/>
              <a:t>Who’s feeling brave enough to share their song to the class?</a:t>
            </a:r>
          </a:p>
          <a:p>
            <a:endParaRPr lang="en-GB" dirty="0"/>
          </a:p>
          <a:p>
            <a:r>
              <a:rPr lang="en-GB" dirty="0"/>
              <a:t>Final thoughts……(Plenary) </a:t>
            </a:r>
          </a:p>
          <a:p>
            <a:r>
              <a:rPr lang="en-GB" dirty="0"/>
              <a:t>Take a vote – Who had the best song? Merits awarded to the top three. </a:t>
            </a:r>
          </a:p>
          <a:p>
            <a:r>
              <a:rPr lang="en-GB" dirty="0"/>
              <a:t>How can music help you with revision?</a:t>
            </a:r>
          </a:p>
          <a:p>
            <a:r>
              <a:rPr lang="en-GB" dirty="0"/>
              <a:t>Thumbs up/thumbs down who will use this techniques in the future? </a:t>
            </a:r>
          </a:p>
          <a:p>
            <a:pPr lvl="8"/>
            <a:r>
              <a:rPr lang="en-GB" dirty="0"/>
              <a:t>	</a:t>
            </a:r>
            <a:r>
              <a:rPr lang="en-GB"/>
              <a:t>Thank you!</a:t>
            </a:r>
            <a:endParaRPr lang="en-GB" dirty="0"/>
          </a:p>
        </p:txBody>
      </p:sp>
      <p:sp>
        <p:nvSpPr>
          <p:cNvPr id="4" name="5-Point Star 3"/>
          <p:cNvSpPr/>
          <p:nvPr/>
        </p:nvSpPr>
        <p:spPr>
          <a:xfrm>
            <a:off x="4623955" y="665018"/>
            <a:ext cx="1288472" cy="82088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617377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Sheet music design templat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ln>
          <a:solidFill>
            <a:schemeClr val="accent1"/>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Sheet music design slides.potx" id="{09D230C4-ED1F-4782-ABA0-B528A81E30C6}" vid="{782C1FB5-44AD-41D7-B4F1-9A54F55FAEF7}"/>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315D286087D514A82DB99DF7EBB9726" ma:contentTypeVersion="" ma:contentTypeDescription="Create a new document." ma:contentTypeScope="" ma:versionID="7c2252af4e24497839985698ebcc6d47">
  <xsd:schema xmlns:xsd="http://www.w3.org/2001/XMLSchema" xmlns:xs="http://www.w3.org/2001/XMLSchema" xmlns:p="http://schemas.microsoft.com/office/2006/metadata/properties" xmlns:ns2="1319fb20-740b-4241-b1a3-3ff0be9f5443" xmlns:ns3="8cfbb8c8-7f32-4126-80a1-c344b20f170c" xmlns:ns4="6d05cd4f-9fc6-49b4-9318-f3b1c1c15a9a" targetNamespace="http://schemas.microsoft.com/office/2006/metadata/properties" ma:root="true" ma:fieldsID="e3a509d0b9bbf5895611d50255488437" ns2:_="" ns3:_="" ns4:_="">
    <xsd:import namespace="1319fb20-740b-4241-b1a3-3ff0be9f5443"/>
    <xsd:import namespace="8cfbb8c8-7f32-4126-80a1-c344b20f170c"/>
    <xsd:import namespace="6d05cd4f-9fc6-49b4-9318-f3b1c1c15a9a"/>
    <xsd:element name="properties">
      <xsd:complexType>
        <xsd:sequence>
          <xsd:element name="documentManagement">
            <xsd:complexType>
              <xsd:all>
                <xsd:element ref="ns2:SharedWithUsers" minOccurs="0"/>
                <xsd:element ref="ns2:SharingHintHash" minOccurs="0"/>
                <xsd:element ref="ns3:SharedWithDetails" minOccurs="0"/>
                <xsd:element ref="ns4:MediaServiceMetadata" minOccurs="0"/>
                <xsd:element ref="ns4: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19fb20-740b-4241-b1a3-3ff0be9f5443"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cfbb8c8-7f32-4126-80a1-c344b20f170c" elementFormDefault="qualified">
    <xsd:import namespace="http://schemas.microsoft.com/office/2006/documentManagement/types"/>
    <xsd:import namespace="http://schemas.microsoft.com/office/infopath/2007/PartnerControls"/>
    <xsd:element name="SharedWithDetails" ma:index="10"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d05cd4f-9fc6-49b4-9318-f3b1c1c15a9a"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2BD3B2-4DF2-472D-9DCA-1DFC48840EAE}">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5A4ECEE-2A03-483C-9559-5BD86F2B02CA}">
  <ds:schemaRefs>
    <ds:schemaRef ds:uri="http://schemas.microsoft.com/sharepoint/v3/contenttype/forms"/>
  </ds:schemaRefs>
</ds:datastoreItem>
</file>

<file path=customXml/itemProps3.xml><?xml version="1.0" encoding="utf-8"?>
<ds:datastoreItem xmlns:ds="http://schemas.openxmlformats.org/officeDocument/2006/customXml" ds:itemID="{2CF779EF-B06E-4F0E-921C-BE1DE3337B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19fb20-740b-4241-b1a3-3ff0be9f5443"/>
    <ds:schemaRef ds:uri="8cfbb8c8-7f32-4126-80a1-c344b20f170c"/>
    <ds:schemaRef ds:uri="6d05cd4f-9fc6-49b4-9318-f3b1c1c15a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Sheet music design slides</Template>
  <TotalTime>104</TotalTime>
  <Words>657</Words>
  <Application>Microsoft Office PowerPoint</Application>
  <PresentationFormat>Widescreen</PresentationFormat>
  <Paragraphs>69</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Sheet music design template</vt:lpstr>
      <vt:lpstr>Chiltern Hills revision day.</vt:lpstr>
      <vt:lpstr>Introduction </vt:lpstr>
      <vt:lpstr>How can music help us? </vt:lpstr>
      <vt:lpstr>Starter</vt:lpstr>
      <vt:lpstr>Creating Memorable Songs</vt:lpstr>
      <vt:lpstr>What are earworms?</vt:lpstr>
      <vt:lpstr>Lets get started 25-30mins </vt:lpstr>
      <vt:lpstr>       CHAllenge: Instead of using a song you         already know, try making up your own         tune and then teaching your song to         another person. (As per the 2nd link).            Examples:       https://www.youtube.com/watch?time_continue=45&amp;v=BCYrNU-7SfA  https://www.youtube.com/watch?v=vg4ur4eOW6c </vt:lpstr>
      <vt:lpstr>Time to shine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Chiltern Hills revision day May 1st Period 5.</dc:title>
  <dc:creator>Haymie Thaker-London</dc:creator>
  <cp:lastModifiedBy>Haymie Thaker-London</cp:lastModifiedBy>
  <cp:revision>13</cp:revision>
  <dcterms:created xsi:type="dcterms:W3CDTF">2019-04-22T18:58:11Z</dcterms:created>
  <dcterms:modified xsi:type="dcterms:W3CDTF">2019-05-15T11:58:12Z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0x010100A315D286087D514A82DB99DF7EBB9726</vt:lpwstr>
  </property>
  <property fmtid="{D5CDD505-2E9C-101B-9397-08002B2CF9AE}" pid="3" name="Order">
    <vt:r8>74067200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