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72" r:id="rId6"/>
    <p:sldId id="257" r:id="rId7"/>
    <p:sldId id="268" r:id="rId8"/>
    <p:sldId id="258" r:id="rId9"/>
    <p:sldId id="269" r:id="rId10"/>
    <p:sldId id="264" r:id="rId11"/>
    <p:sldId id="262" r:id="rId12"/>
    <p:sldId id="271" r:id="rId13"/>
    <p:sldId id="259" r:id="rId14"/>
    <p:sldId id="260" r:id="rId15"/>
    <p:sldId id="263" r:id="rId16"/>
    <p:sldId id="265" r:id="rId17"/>
    <p:sldId id="267" r:id="rId18"/>
    <p:sldId id="270" r:id="rId19"/>
    <p:sldId id="266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FC16B8-FDCF-4937-BA15-33CCCAA5670E}" v="34" dt="2018-10-09T08:38:30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0"/>
  </p:normalViewPr>
  <p:slideViewPr>
    <p:cSldViewPr snapToGrid="0">
      <p:cViewPr varScale="1">
        <p:scale>
          <a:sx n="117" d="100"/>
          <a:sy n="117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leigh Morgan" userId="S::kmorgan@chacademy.co.uk::f3fd921d-bacf-4010-b2a2-99ea71d94007" providerId="AD" clId="Web-{4CFC16B8-FDCF-4937-BA15-33CCCAA5670E}"/>
    <pc:docChg chg="modSld">
      <pc:chgData name="Kayleigh Morgan" userId="S::kmorgan@chacademy.co.uk::f3fd921d-bacf-4010-b2a2-99ea71d94007" providerId="AD" clId="Web-{4CFC16B8-FDCF-4937-BA15-33CCCAA5670E}" dt="2018-10-09T08:38:30.222" v="47" actId="20577"/>
      <pc:docMkLst>
        <pc:docMk/>
      </pc:docMkLst>
      <pc:sldChg chg="addSp delSp modSp">
        <pc:chgData name="Kayleigh Morgan" userId="S::kmorgan@chacademy.co.uk::f3fd921d-bacf-4010-b2a2-99ea71d94007" providerId="AD" clId="Web-{4CFC16B8-FDCF-4937-BA15-33CCCAA5670E}" dt="2018-10-09T08:38:30.222" v="47" actId="20577"/>
        <pc:sldMkLst>
          <pc:docMk/>
          <pc:sldMk cId="3694470040" sldId="258"/>
        </pc:sldMkLst>
        <pc:spChg chg="mod">
          <ac:chgData name="Kayleigh Morgan" userId="S::kmorgan@chacademy.co.uk::f3fd921d-bacf-4010-b2a2-99ea71d94007" providerId="AD" clId="Web-{4CFC16B8-FDCF-4937-BA15-33CCCAA5670E}" dt="2018-10-09T08:38:28.191" v="35" actId="20577"/>
          <ac:spMkLst>
            <pc:docMk/>
            <pc:sldMk cId="3694470040" sldId="258"/>
            <ac:spMk id="2" creationId="{00000000-0000-0000-0000-000000000000}"/>
          </ac:spMkLst>
        </pc:spChg>
        <pc:spChg chg="mod">
          <ac:chgData name="Kayleigh Morgan" userId="S::kmorgan@chacademy.co.uk::f3fd921d-bacf-4010-b2a2-99ea71d94007" providerId="AD" clId="Web-{4CFC16B8-FDCF-4937-BA15-33CCCAA5670E}" dt="2018-10-09T08:38:30.222" v="47" actId="20577"/>
          <ac:spMkLst>
            <pc:docMk/>
            <pc:sldMk cId="3694470040" sldId="258"/>
            <ac:spMk id="5" creationId="{00000000-0000-0000-0000-000000000000}"/>
          </ac:spMkLst>
        </pc:spChg>
        <pc:picChg chg="add del">
          <ac:chgData name="Kayleigh Morgan" userId="S::kmorgan@chacademy.co.uk::f3fd921d-bacf-4010-b2a2-99ea71d94007" providerId="AD" clId="Web-{4CFC16B8-FDCF-4937-BA15-33CCCAA5670E}" dt="2018-10-09T08:38:25.253" v="24"/>
          <ac:picMkLst>
            <pc:docMk/>
            <pc:sldMk cId="3694470040" sldId="258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CA709-99F4-8048-8F8F-57994D5F2FFC}" type="datetimeFigureOut">
              <a:rPr lang="en-US" smtClean="0"/>
              <a:t>5/8/26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35D8D-49B9-6B43-8BDF-B730ECCDE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4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7F3-8C1A-43F3-AE56-C7014743136E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EDD-67FC-457C-BB2A-11D22B1F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0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7F3-8C1A-43F3-AE56-C7014743136E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EDD-67FC-457C-BB2A-11D22B1F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1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7F3-8C1A-43F3-AE56-C7014743136E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EDD-67FC-457C-BB2A-11D22B1F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6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7F3-8C1A-43F3-AE56-C7014743136E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EDD-67FC-457C-BB2A-11D22B1F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6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7F3-8C1A-43F3-AE56-C7014743136E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EDD-67FC-457C-BB2A-11D22B1F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7F3-8C1A-43F3-AE56-C7014743136E}" type="datetimeFigureOut">
              <a:rPr lang="en-US" smtClean="0"/>
              <a:t>5/8/26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EDD-67FC-457C-BB2A-11D22B1F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7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7F3-8C1A-43F3-AE56-C7014743136E}" type="datetimeFigureOut">
              <a:rPr lang="en-US" smtClean="0"/>
              <a:t>5/8/26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EDD-67FC-457C-BB2A-11D22B1F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7F3-8C1A-43F3-AE56-C7014743136E}" type="datetimeFigureOut">
              <a:rPr lang="en-US" smtClean="0"/>
              <a:t>5/8/26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EDD-67FC-457C-BB2A-11D22B1F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2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7F3-8C1A-43F3-AE56-C7014743136E}" type="datetimeFigureOut">
              <a:rPr lang="en-US" smtClean="0"/>
              <a:t>5/8/26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EDD-67FC-457C-BB2A-11D22B1F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7F3-8C1A-43F3-AE56-C7014743136E}" type="datetimeFigureOut">
              <a:rPr lang="en-US" smtClean="0"/>
              <a:t>5/8/26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EDD-67FC-457C-BB2A-11D22B1F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7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7F3-8C1A-43F3-AE56-C7014743136E}" type="datetimeFigureOut">
              <a:rPr lang="en-US" smtClean="0"/>
              <a:t>5/8/26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2EDD-67FC-457C-BB2A-11D22B1F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0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37F3-8C1A-43F3-AE56-C7014743136E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C2EDD-67FC-457C-BB2A-11D22B1F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9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015" y="2538484"/>
            <a:ext cx="9234985" cy="2719316"/>
          </a:xfrm>
        </p:spPr>
        <p:txBody>
          <a:bodyPr>
            <a:normAutofit/>
          </a:bodyPr>
          <a:lstStyle/>
          <a:p>
            <a:r>
              <a:rPr lang="en-US" sz="5400"/>
              <a:t>Card sort and Trigger Lists</a:t>
            </a:r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r>
              <a:rPr lang="en-US" sz="1200"/>
              <a:t>								</a:t>
            </a:r>
            <a:endParaRPr lang="en-US" sz="1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18" y="3050277"/>
            <a:ext cx="1653726" cy="1653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312" y="213246"/>
            <a:ext cx="2619375" cy="1743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099" y="5257800"/>
            <a:ext cx="118186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/>
              <a:t>Try to do small, consistent chunks of revision throughout the year instead of cramming everything in at the last minute.</a:t>
            </a:r>
          </a:p>
          <a:p>
            <a:pPr algn="r"/>
            <a:endParaRPr lang="en-US" i="1"/>
          </a:p>
          <a:p>
            <a:pPr algn="r"/>
            <a:r>
              <a:rPr lang="en-US"/>
              <a:t>David Smit </a:t>
            </a:r>
          </a:p>
          <a:p>
            <a:pPr algn="r"/>
            <a:r>
              <a:rPr lang="en-US"/>
              <a:t>Completed A-Levels in 2018. Studying Social Psychology at Loughborough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791" y="11959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54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8317" y="158868"/>
            <a:ext cx="10515600" cy="1325563"/>
          </a:xfrm>
        </p:spPr>
        <p:txBody>
          <a:bodyPr/>
          <a:lstStyle/>
          <a:p>
            <a:r>
              <a:rPr lang="en-US"/>
              <a:t>What is a trigger list?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431"/>
            <a:ext cx="10515600" cy="4351338"/>
          </a:xfrm>
        </p:spPr>
        <p:txBody>
          <a:bodyPr/>
          <a:lstStyle/>
          <a:p>
            <a:r>
              <a:rPr lang="en-US"/>
              <a:t>Sometimes can be called a mental hook or a memory jogger.</a:t>
            </a:r>
          </a:p>
          <a:p>
            <a:r>
              <a:rPr lang="en-US"/>
              <a:t>It can be used to make connections between different ideas or lists to be able to remember them easily.</a:t>
            </a:r>
          </a:p>
          <a:p>
            <a:r>
              <a:rPr lang="en-US"/>
              <a:t>It can be a series of pictures.</a:t>
            </a:r>
          </a:p>
          <a:p>
            <a:r>
              <a:rPr lang="en-US"/>
              <a:t>Very good as a short cut to learning large amounts of information.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931" y="4673979"/>
            <a:ext cx="3102876" cy="2068584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838200" y="4484640"/>
            <a:ext cx="3507474" cy="169232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PEEL</a:t>
            </a:r>
          </a:p>
          <a:p>
            <a:pPr algn="ctr"/>
            <a:r>
              <a:rPr lang="en-US" sz="2400"/>
              <a:t>Point Evidence Explanation Link</a:t>
            </a:r>
          </a:p>
          <a:p>
            <a:pPr algn="ctr"/>
            <a:r>
              <a:rPr lang="en-US" sz="2400"/>
              <a:t>Used in which subject?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96" y="23870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48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171" y="238709"/>
            <a:ext cx="10515600" cy="1325563"/>
          </a:xfrm>
        </p:spPr>
        <p:txBody>
          <a:bodyPr/>
          <a:lstStyle/>
          <a:p>
            <a:r>
              <a:rPr lang="en-US"/>
              <a:t>How we remember things…….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49" y="1825625"/>
            <a:ext cx="10515600" cy="4351338"/>
          </a:xfrm>
        </p:spPr>
        <p:txBody>
          <a:bodyPr/>
          <a:lstStyle/>
          <a:p>
            <a:r>
              <a:rPr lang="en-US"/>
              <a:t>Our memory works by building links. </a:t>
            </a:r>
          </a:p>
          <a:p>
            <a:r>
              <a:rPr lang="en-US"/>
              <a:t>We remember things which are associated in our mind by repetition, </a:t>
            </a:r>
          </a:p>
          <a:p>
            <a:pPr lvl="1"/>
            <a:r>
              <a:rPr lang="en-US"/>
              <a:t>sense </a:t>
            </a:r>
          </a:p>
          <a:p>
            <a:pPr lvl="1"/>
            <a:r>
              <a:rPr lang="en-US" err="1"/>
              <a:t>colour</a:t>
            </a:r>
            <a:r>
              <a:rPr lang="en-US"/>
              <a:t> </a:t>
            </a:r>
          </a:p>
          <a:p>
            <a:pPr lvl="1"/>
            <a:r>
              <a:rPr lang="en-US"/>
              <a:t>rhythm, rhyme </a:t>
            </a:r>
          </a:p>
          <a:p>
            <a:pPr lvl="1"/>
            <a:r>
              <a:rPr lang="en-US"/>
              <a:t>anything which is unique or unusual. 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921" y="103981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444" y="2905919"/>
            <a:ext cx="2085975" cy="219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89349"/>
            <a:ext cx="2647666" cy="1568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6802" y="5581934"/>
            <a:ext cx="2271094" cy="127606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490114" y="4903450"/>
            <a:ext cx="2811438" cy="112329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What did you see in the last slide?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96" y="23870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512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880" y="239674"/>
            <a:ext cx="10515600" cy="1325563"/>
          </a:xfrm>
        </p:spPr>
        <p:txBody>
          <a:bodyPr/>
          <a:lstStyle/>
          <a:p>
            <a:r>
              <a:rPr lang="en-US"/>
              <a:t>Mnemonics work in a similar way…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Spelling mnemonics: </a:t>
            </a:r>
          </a:p>
          <a:p>
            <a:r>
              <a:rPr lang="en-US"/>
              <a:t>A</a:t>
            </a:r>
            <a:r>
              <a:rPr lang="en-US">
                <a:solidFill>
                  <a:srgbClr val="0070C0"/>
                </a:solidFill>
              </a:rPr>
              <a:t>cc</a:t>
            </a:r>
            <a:r>
              <a:rPr lang="en-US"/>
              <a:t>o</a:t>
            </a:r>
            <a:r>
              <a:rPr lang="en-US">
                <a:solidFill>
                  <a:srgbClr val="7030A0"/>
                </a:solidFill>
              </a:rPr>
              <a:t>mm</a:t>
            </a:r>
            <a:r>
              <a:rPr lang="en-US"/>
              <a:t>odation: </a:t>
            </a:r>
            <a:r>
              <a:rPr lang="en-US">
                <a:solidFill>
                  <a:srgbClr val="0070C0"/>
                </a:solidFill>
              </a:rPr>
              <a:t>Two c</a:t>
            </a:r>
            <a:r>
              <a:rPr lang="en-US"/>
              <a:t>ots need </a:t>
            </a:r>
            <a:r>
              <a:rPr lang="en-US">
                <a:solidFill>
                  <a:srgbClr val="7030A0"/>
                </a:solidFill>
              </a:rPr>
              <a:t>two m</a:t>
            </a:r>
            <a:r>
              <a:rPr lang="en-US"/>
              <a:t>attresses in any accommodation. </a:t>
            </a:r>
          </a:p>
          <a:p>
            <a:r>
              <a:rPr lang="en-US"/>
              <a:t>Station</a:t>
            </a:r>
            <a:r>
              <a:rPr lang="en-US">
                <a:solidFill>
                  <a:srgbClr val="7030A0"/>
                </a:solidFill>
              </a:rPr>
              <a:t>ery</a:t>
            </a:r>
            <a:r>
              <a:rPr lang="en-US"/>
              <a:t> is paper. Station</a:t>
            </a:r>
            <a:r>
              <a:rPr lang="en-US">
                <a:solidFill>
                  <a:srgbClr val="00B0F0"/>
                </a:solidFill>
              </a:rPr>
              <a:t>ary </a:t>
            </a:r>
            <a:r>
              <a:rPr lang="en-US"/>
              <a:t>is a parked car. </a:t>
            </a:r>
          </a:p>
          <a:p>
            <a:r>
              <a:rPr lang="en-US"/>
              <a:t>Ne</a:t>
            </a:r>
            <a:r>
              <a:rPr lang="en-US">
                <a:solidFill>
                  <a:srgbClr val="00B0F0"/>
                </a:solidFill>
              </a:rPr>
              <a:t>c</a:t>
            </a:r>
            <a:r>
              <a:rPr lang="en-US"/>
              <a:t>e</a:t>
            </a:r>
            <a:r>
              <a:rPr lang="en-US">
                <a:solidFill>
                  <a:srgbClr val="7030A0"/>
                </a:solidFill>
              </a:rPr>
              <a:t>ss</a:t>
            </a:r>
            <a:r>
              <a:rPr lang="en-US"/>
              <a:t>ary: It is necessary to have </a:t>
            </a:r>
            <a:r>
              <a:rPr lang="en-US">
                <a:solidFill>
                  <a:srgbClr val="00B0F0"/>
                </a:solidFill>
              </a:rPr>
              <a:t>one c</a:t>
            </a:r>
            <a:r>
              <a:rPr lang="en-US"/>
              <a:t>ollar and </a:t>
            </a:r>
            <a:r>
              <a:rPr lang="en-US">
                <a:solidFill>
                  <a:srgbClr val="7030A0"/>
                </a:solidFill>
              </a:rPr>
              <a:t>two s</a:t>
            </a:r>
            <a:r>
              <a:rPr lang="en-US"/>
              <a:t>leeves. </a:t>
            </a:r>
          </a:p>
          <a:p>
            <a:r>
              <a:rPr lang="en-US" err="1"/>
              <a:t>Pract</a:t>
            </a:r>
            <a:r>
              <a:rPr lang="en-US" err="1">
                <a:solidFill>
                  <a:srgbClr val="00B050"/>
                </a:solidFill>
              </a:rPr>
              <a:t>ise</a:t>
            </a:r>
            <a:r>
              <a:rPr lang="en-US"/>
              <a:t> (</a:t>
            </a:r>
            <a:r>
              <a:rPr lang="en-US">
                <a:solidFill>
                  <a:schemeClr val="accent1"/>
                </a:solidFill>
              </a:rPr>
              <a:t>is</a:t>
            </a:r>
            <a:r>
              <a:rPr lang="en-US"/>
              <a:t> </a:t>
            </a:r>
            <a:r>
              <a:rPr lang="en-US" err="1"/>
              <a:t>is</a:t>
            </a:r>
            <a:r>
              <a:rPr lang="en-US"/>
              <a:t> a verb) and pract</a:t>
            </a:r>
            <a:r>
              <a:rPr lang="en-US">
                <a:solidFill>
                  <a:srgbClr val="0070C0"/>
                </a:solidFill>
              </a:rPr>
              <a:t>ice</a:t>
            </a:r>
            <a:r>
              <a:rPr lang="en-US"/>
              <a:t> (ice is a noun)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546" y="4412563"/>
            <a:ext cx="2445437" cy="244543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96" y="23870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94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171" y="238709"/>
            <a:ext cx="9909048" cy="1325563"/>
          </a:xfrm>
        </p:spPr>
        <p:txBody>
          <a:bodyPr/>
          <a:lstStyle/>
          <a:p>
            <a:r>
              <a:rPr lang="en-US"/>
              <a:t>Acronyms can also be helpful, you already know some…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85"/>
          <a:stretch/>
        </p:blipFill>
        <p:spPr>
          <a:xfrm>
            <a:off x="301168" y="1690688"/>
            <a:ext cx="9203787" cy="4279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863" y="2410857"/>
            <a:ext cx="3314842" cy="429701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96" y="23870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7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154" y="399245"/>
            <a:ext cx="10111854" cy="931412"/>
          </a:xfrm>
        </p:spPr>
        <p:txBody>
          <a:bodyPr/>
          <a:lstStyle/>
          <a:p>
            <a:r>
              <a:rPr lang="en-US"/>
              <a:t>What do these letters stand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0310"/>
            <a:ext cx="10515600" cy="4716653"/>
          </a:xfrm>
        </p:spPr>
        <p:txBody>
          <a:bodyPr/>
          <a:lstStyle/>
          <a:p>
            <a:r>
              <a:rPr lang="en-US" b="1"/>
              <a:t>ROYGBIV</a:t>
            </a:r>
          </a:p>
          <a:p>
            <a:r>
              <a:rPr lang="en-US"/>
              <a:t>Richard</a:t>
            </a:r>
          </a:p>
          <a:p>
            <a:r>
              <a:rPr lang="en-US"/>
              <a:t>Of</a:t>
            </a:r>
          </a:p>
          <a:p>
            <a:r>
              <a:rPr lang="en-US"/>
              <a:t>York</a:t>
            </a:r>
          </a:p>
          <a:p>
            <a:r>
              <a:rPr lang="en-US"/>
              <a:t>Gave</a:t>
            </a:r>
          </a:p>
          <a:p>
            <a:r>
              <a:rPr lang="en-US"/>
              <a:t>Battle</a:t>
            </a:r>
          </a:p>
          <a:p>
            <a:r>
              <a:rPr lang="en-US"/>
              <a:t>In</a:t>
            </a:r>
          </a:p>
          <a:p>
            <a:r>
              <a:rPr lang="en-US"/>
              <a:t>Vain</a:t>
            </a:r>
          </a:p>
        </p:txBody>
      </p:sp>
      <p:sp>
        <p:nvSpPr>
          <p:cNvPr id="4" name="Quad Arrow 3"/>
          <p:cNvSpPr/>
          <p:nvPr/>
        </p:nvSpPr>
        <p:spPr>
          <a:xfrm>
            <a:off x="5964072" y="1719617"/>
            <a:ext cx="4380931" cy="419803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Never Eat Shredded Wheat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96" y="23870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986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657" y="1957368"/>
            <a:ext cx="10480343" cy="5617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/>
              <a:t>Rainbow or Spectrum and compass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6" y="2919597"/>
            <a:ext cx="3676864" cy="2065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284" y="2768681"/>
            <a:ext cx="2787769" cy="278776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96" y="23870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401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097" y="95039"/>
            <a:ext cx="10515600" cy="1325563"/>
          </a:xfrm>
        </p:spPr>
        <p:txBody>
          <a:bodyPr/>
          <a:lstStyle/>
          <a:p>
            <a:r>
              <a:rPr lang="en-US"/>
              <a:t>Subject specific acronyms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6603" y="2425016"/>
            <a:ext cx="2279176" cy="4095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/>
              <a:t>Solar System Planets</a:t>
            </a:r>
          </a:p>
          <a:p>
            <a:pPr algn="ctr"/>
            <a:r>
              <a:rPr lang="en-US" sz="2000" b="1"/>
              <a:t>My MERCURY</a:t>
            </a:r>
          </a:p>
          <a:p>
            <a:pPr algn="ctr"/>
            <a:r>
              <a:rPr lang="en-US" sz="2000" b="1"/>
              <a:t>Very VENUS</a:t>
            </a:r>
          </a:p>
          <a:p>
            <a:pPr algn="ctr"/>
            <a:r>
              <a:rPr lang="en-US" sz="2000" b="1"/>
              <a:t>Eager EARTH</a:t>
            </a:r>
          </a:p>
          <a:p>
            <a:pPr algn="ctr"/>
            <a:r>
              <a:rPr lang="en-US" sz="2000" b="1"/>
              <a:t>Mother MARS</a:t>
            </a:r>
          </a:p>
          <a:p>
            <a:pPr algn="ctr"/>
            <a:r>
              <a:rPr lang="en-US" sz="2000" b="1"/>
              <a:t>Just JUPITER</a:t>
            </a:r>
          </a:p>
          <a:p>
            <a:pPr algn="ctr"/>
            <a:r>
              <a:rPr lang="en-US" sz="2000" b="1"/>
              <a:t>Served SATURN</a:t>
            </a:r>
          </a:p>
          <a:p>
            <a:pPr algn="ctr"/>
            <a:r>
              <a:rPr lang="en-US" sz="2000" b="1"/>
              <a:t>Up URANUS</a:t>
            </a:r>
          </a:p>
          <a:p>
            <a:pPr algn="ctr"/>
            <a:r>
              <a:rPr lang="en-US" sz="2000" b="1"/>
              <a:t>Nine NEPTUNE</a:t>
            </a:r>
          </a:p>
          <a:p>
            <a:pPr algn="ctr"/>
            <a:r>
              <a:rPr lang="en-US" sz="2000" b="1"/>
              <a:t>Pizzas PLUTO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8039897" y="1094717"/>
            <a:ext cx="3971498" cy="2210937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/>
              <a:t>OIL </a:t>
            </a:r>
            <a:r>
              <a:rPr lang="en-US" sz="2400"/>
              <a:t>oxidation is the loss of electrons</a:t>
            </a:r>
          </a:p>
          <a:p>
            <a:pPr algn="ctr"/>
            <a:r>
              <a:rPr lang="en-US" sz="2400" b="1"/>
              <a:t>RIG</a:t>
            </a:r>
            <a:r>
              <a:rPr lang="en-US" sz="2400"/>
              <a:t> reduction is the gain of electrons in Electrolysis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577" y="4188921"/>
            <a:ext cx="3462766" cy="2641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779" y="3276366"/>
            <a:ext cx="4049940" cy="202497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96" y="23870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773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824" y="285447"/>
            <a:ext cx="8189976" cy="1325563"/>
          </a:xfrm>
        </p:spPr>
        <p:txBody>
          <a:bodyPr/>
          <a:lstStyle/>
          <a:p>
            <a:r>
              <a:rPr lang="en-US" b="1" u="sng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8132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Can you come up with an acronym for something in your subject?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Who can come up with the best acronym that enables you to remember those most amount of information?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96" y="23870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552" y="70832"/>
            <a:ext cx="1864086" cy="1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808" y="2431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What does </a:t>
            </a:r>
            <a:r>
              <a:rPr lang="en-US" sz="6000" b="1"/>
              <a:t>Kinesthetic mean?</a:t>
            </a:r>
            <a:endParaRPr lang="en-US" sz="60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791" y="11959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7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1198" y="133912"/>
            <a:ext cx="10515600" cy="1325563"/>
          </a:xfrm>
        </p:spPr>
        <p:txBody>
          <a:bodyPr/>
          <a:lstStyle/>
          <a:p>
            <a:r>
              <a:rPr lang="en-US"/>
              <a:t>What is card sort?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030" y="1818249"/>
            <a:ext cx="10515600" cy="4703005"/>
          </a:xfrm>
        </p:spPr>
        <p:txBody>
          <a:bodyPr>
            <a:normAutofit/>
          </a:bodyPr>
          <a:lstStyle/>
          <a:p>
            <a:r>
              <a:rPr lang="en-US" b="1"/>
              <a:t>A kinesthetic method of revision, because you physically move the information around.</a:t>
            </a:r>
            <a:endParaRPr lang="en-US"/>
          </a:p>
          <a:p>
            <a:r>
              <a:rPr lang="en-US"/>
              <a:t>You can </a:t>
            </a:r>
            <a:r>
              <a:rPr lang="en-US" err="1"/>
              <a:t>organise</a:t>
            </a:r>
            <a:r>
              <a:rPr lang="en-US"/>
              <a:t> a large number of cards into groups or categories</a:t>
            </a:r>
          </a:p>
          <a:p>
            <a:r>
              <a:rPr lang="en-US"/>
              <a:t>These cards can be used to create links between concepts</a:t>
            </a:r>
          </a:p>
          <a:p>
            <a:r>
              <a:rPr lang="en-US"/>
              <a:t>Or to develop concepts and models</a:t>
            </a:r>
          </a:p>
          <a:p>
            <a:r>
              <a:rPr lang="en-US"/>
              <a:t>Or to check what you can remember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96" y="23870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6909" y="4336854"/>
            <a:ext cx="4389028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0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456" y="238709"/>
            <a:ext cx="10515600" cy="1325563"/>
          </a:xfrm>
        </p:spPr>
        <p:txBody>
          <a:bodyPr/>
          <a:lstStyle/>
          <a:p>
            <a:r>
              <a:rPr lang="en-US"/>
              <a:t>Sorting into groups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984" y="1959272"/>
            <a:ext cx="11168031" cy="429385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96" y="23870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69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728" y="365125"/>
            <a:ext cx="10515600" cy="1325563"/>
          </a:xfrm>
        </p:spPr>
        <p:txBody>
          <a:bodyPr/>
          <a:lstStyle/>
          <a:p>
            <a:r>
              <a:rPr lang="en-US"/>
              <a:t>To organize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222"/>
            <a:ext cx="10515600" cy="4486275"/>
          </a:xfrm>
        </p:spPr>
        <p:txBody>
          <a:bodyPr/>
          <a:lstStyle/>
          <a:p>
            <a:r>
              <a:rPr lang="en-US"/>
              <a:t>The cards can be grouped or </a:t>
            </a:r>
            <a:r>
              <a:rPr lang="en-US" err="1"/>
              <a:t>organised</a:t>
            </a:r>
            <a:r>
              <a:rPr lang="en-US"/>
              <a:t> to model a complex system and show the links between different things.</a:t>
            </a:r>
          </a:p>
          <a:p>
            <a:r>
              <a:rPr lang="en-US"/>
              <a:t>They can be put into an order, going from most important to least.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4256" y="3279732"/>
            <a:ext cx="7196738" cy="33673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3098042"/>
            <a:ext cx="2573740" cy="1665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Example: parts of a cell</a:t>
            </a:r>
          </a:p>
          <a:p>
            <a:pPr algn="ctr"/>
            <a:r>
              <a:rPr lang="en-US"/>
              <a:t>What is each of these?</a:t>
            </a:r>
          </a:p>
          <a:p>
            <a:pPr algn="ctr"/>
            <a:r>
              <a:rPr lang="en-US"/>
              <a:t>Which is most important? Why?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96" y="23870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47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800" y="238709"/>
            <a:ext cx="10515600" cy="1325563"/>
          </a:xfrm>
        </p:spPr>
        <p:txBody>
          <a:bodyPr/>
          <a:lstStyle/>
          <a:p>
            <a:r>
              <a:rPr lang="en-US"/>
              <a:t>To make models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6979" y="1832365"/>
            <a:ext cx="8045050" cy="40225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4842" y="1832365"/>
            <a:ext cx="2893325" cy="2084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For example: Build a circuit by using these components.</a:t>
            </a:r>
          </a:p>
          <a:p>
            <a:pPr algn="ctr"/>
            <a:r>
              <a:rPr lang="en-US"/>
              <a:t>Which card do you need more of?</a:t>
            </a:r>
          </a:p>
          <a:p>
            <a:pPr algn="ctr"/>
            <a:r>
              <a:rPr lang="en-US"/>
              <a:t>Where does the voltmeter go in the circuit?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96" y="23870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85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256" y="205991"/>
            <a:ext cx="10425752" cy="722056"/>
          </a:xfrm>
        </p:spPr>
        <p:txBody>
          <a:bodyPr>
            <a:normAutofit/>
          </a:bodyPr>
          <a:lstStyle/>
          <a:p>
            <a:r>
              <a:rPr lang="en-US" sz="2400" b="1"/>
              <a:t>To check what you can remember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5438" y="928047"/>
            <a:ext cx="9666562" cy="5929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37" y="5057775"/>
            <a:ext cx="2543175" cy="18002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96" y="23870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0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10" y="365125"/>
            <a:ext cx="5801784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794" y="1583865"/>
            <a:ext cx="5510678" cy="41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9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824" y="365125"/>
            <a:ext cx="8189976" cy="1325563"/>
          </a:xfrm>
        </p:spPr>
        <p:txBody>
          <a:bodyPr/>
          <a:lstStyle/>
          <a:p>
            <a:r>
              <a:rPr lang="en-US" b="1" u="sng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Create at least 14 cards on a topic you have studied.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For example, you may put a key word on one card and the definition on another or an equation on one card and what it means on another. You may choose to include images.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Mix these up, </a:t>
            </a:r>
            <a:r>
              <a:rPr lang="en-US" err="1"/>
              <a:t>organise</a:t>
            </a:r>
            <a:r>
              <a:rPr lang="en-US"/>
              <a:t> them. Once this becomes easy and you </a:t>
            </a:r>
            <a:r>
              <a:rPr lang="en-US" err="1"/>
              <a:t>organise</a:t>
            </a:r>
            <a:r>
              <a:rPr lang="en-US"/>
              <a:t> them correctly quickly, create and add more cards!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Competition: See who can make the most amount of cards and </a:t>
            </a:r>
            <a:r>
              <a:rPr lang="en-US" err="1"/>
              <a:t>organise</a:t>
            </a:r>
            <a:r>
              <a:rPr lang="en-US"/>
              <a:t> them correctly!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96" y="238709"/>
            <a:ext cx="250507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8000" y="179654"/>
            <a:ext cx="1877193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4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5D286087D514A82DB99DF7EBB9726" ma:contentTypeVersion="" ma:contentTypeDescription="Create a new document." ma:contentTypeScope="" ma:versionID="7c2252af4e24497839985698ebcc6d47">
  <xsd:schema xmlns:xsd="http://www.w3.org/2001/XMLSchema" xmlns:xs="http://www.w3.org/2001/XMLSchema" xmlns:p="http://schemas.microsoft.com/office/2006/metadata/properties" xmlns:ns2="1319fb20-740b-4241-b1a3-3ff0be9f5443" xmlns:ns3="8cfbb8c8-7f32-4126-80a1-c344b20f170c" xmlns:ns4="6d05cd4f-9fc6-49b4-9318-f3b1c1c15a9a" targetNamespace="http://schemas.microsoft.com/office/2006/metadata/properties" ma:root="true" ma:fieldsID="e3a509d0b9bbf5895611d50255488437" ns2:_="" ns3:_="" ns4:_="">
    <xsd:import namespace="1319fb20-740b-4241-b1a3-3ff0be9f5443"/>
    <xsd:import namespace="8cfbb8c8-7f32-4126-80a1-c344b20f170c"/>
    <xsd:import namespace="6d05cd4f-9fc6-49b4-9318-f3b1c1c15a9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9fb20-740b-4241-b1a3-3ff0be9f54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bb8c8-7f32-4126-80a1-c344b20f170c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05cd4f-9fc6-49b4-9318-f3b1c1c15a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BAC6E9-E44E-4BFC-A607-3F709B3B9B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4F77206-3963-4507-9AF1-9F3DB9D80F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D00F65-2ABB-4CB7-BE3F-87F69D202606}">
  <ds:schemaRefs>
    <ds:schemaRef ds:uri="1319fb20-740b-4241-b1a3-3ff0be9f5443"/>
    <ds:schemaRef ds:uri="6d05cd4f-9fc6-49b4-9318-f3b1c1c15a9a"/>
    <ds:schemaRef ds:uri="8cfbb8c8-7f32-4126-80a1-c344b20f17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Macintosh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What does Kinesthetic mean?</vt:lpstr>
      <vt:lpstr>What is card sort?</vt:lpstr>
      <vt:lpstr>Sorting into groups</vt:lpstr>
      <vt:lpstr>To organize ideas</vt:lpstr>
      <vt:lpstr>To make models</vt:lpstr>
      <vt:lpstr>To check what you can remember</vt:lpstr>
      <vt:lpstr>PowerPoint Presentation</vt:lpstr>
      <vt:lpstr>TASK</vt:lpstr>
      <vt:lpstr>What is a trigger list?</vt:lpstr>
      <vt:lpstr>How we remember things…….</vt:lpstr>
      <vt:lpstr>Mnemonics work in a similar way…</vt:lpstr>
      <vt:lpstr>Acronyms can also be helpful, you already know some…</vt:lpstr>
      <vt:lpstr>What do these letters stand for?</vt:lpstr>
      <vt:lpstr>PowerPoint Presentation</vt:lpstr>
      <vt:lpstr>Subject specific acronyms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day</dc:title>
  <dc:creator>Lenovo</dc:creator>
  <cp:lastModifiedBy>neil .</cp:lastModifiedBy>
  <cp:revision>2</cp:revision>
  <dcterms:created xsi:type="dcterms:W3CDTF">2018-09-27T21:14:11Z</dcterms:created>
  <dcterms:modified xsi:type="dcterms:W3CDTF">2026-05-08T15:38:51Z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0x010100A315D286087D514A82DB99DF7EBB9726</vt:lpwstr>
  </property>
</Properties>
</file>