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57" r:id="rId5"/>
    <p:sldId id="258" r:id="rId6"/>
    <p:sldId id="259" r:id="rId7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A242"/>
    <a:srgbClr val="D8E6D3"/>
    <a:srgbClr val="9CC389"/>
    <a:srgbClr val="BED6B2"/>
    <a:srgbClr val="9EC48D"/>
    <a:srgbClr val="A2C5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0AD0C6-7F78-4A45-9002-8B9B630DBFB3}" v="24" dt="2019-05-01T07:21:33.0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rry Smaje" userId="S::ksmaje@chacademy.co.uk::a28a2422-3267-4218-adc6-e3f1a2dbd394" providerId="AD" clId="Web-{800AD0C6-7F78-4A45-9002-8B9B630DBFB3}"/>
    <pc:docChg chg="modSld">
      <pc:chgData name="Kerry Smaje" userId="S::ksmaje@chacademy.co.uk::a28a2422-3267-4218-adc6-e3f1a2dbd394" providerId="AD" clId="Web-{800AD0C6-7F78-4A45-9002-8B9B630DBFB3}" dt="2019-05-01T07:21:33.090" v="23" actId="20577"/>
      <pc:docMkLst>
        <pc:docMk/>
      </pc:docMkLst>
      <pc:sldChg chg="modSp">
        <pc:chgData name="Kerry Smaje" userId="S::ksmaje@chacademy.co.uk::a28a2422-3267-4218-adc6-e3f1a2dbd394" providerId="AD" clId="Web-{800AD0C6-7F78-4A45-9002-8B9B630DBFB3}" dt="2019-05-01T07:21:24.543" v="21" actId="20577"/>
        <pc:sldMkLst>
          <pc:docMk/>
          <pc:sldMk cId="202231937" sldId="258"/>
        </pc:sldMkLst>
        <pc:spChg chg="mod">
          <ac:chgData name="Kerry Smaje" userId="S::ksmaje@chacademy.co.uk::a28a2422-3267-4218-adc6-e3f1a2dbd394" providerId="AD" clId="Web-{800AD0C6-7F78-4A45-9002-8B9B630DBFB3}" dt="2019-05-01T07:21:08.918" v="12" actId="20577"/>
          <ac:spMkLst>
            <pc:docMk/>
            <pc:sldMk cId="202231937" sldId="258"/>
            <ac:spMk id="4" creationId="{00000000-0000-0000-0000-000000000000}"/>
          </ac:spMkLst>
        </pc:spChg>
        <pc:spChg chg="mod">
          <ac:chgData name="Kerry Smaje" userId="S::ksmaje@chacademy.co.uk::a28a2422-3267-4218-adc6-e3f1a2dbd394" providerId="AD" clId="Web-{800AD0C6-7F78-4A45-9002-8B9B630DBFB3}" dt="2019-05-01T07:21:13.058" v="15" actId="20577"/>
          <ac:spMkLst>
            <pc:docMk/>
            <pc:sldMk cId="202231937" sldId="258"/>
            <ac:spMk id="17" creationId="{00000000-0000-0000-0000-000000000000}"/>
          </ac:spMkLst>
        </pc:spChg>
        <pc:spChg chg="mod">
          <ac:chgData name="Kerry Smaje" userId="S::ksmaje@chacademy.co.uk::a28a2422-3267-4218-adc6-e3f1a2dbd394" providerId="AD" clId="Web-{800AD0C6-7F78-4A45-9002-8B9B630DBFB3}" dt="2019-05-01T07:21:19.387" v="18" actId="20577"/>
          <ac:spMkLst>
            <pc:docMk/>
            <pc:sldMk cId="202231937" sldId="258"/>
            <ac:spMk id="21" creationId="{00000000-0000-0000-0000-000000000000}"/>
          </ac:spMkLst>
        </pc:spChg>
        <pc:spChg chg="mod">
          <ac:chgData name="Kerry Smaje" userId="S::ksmaje@chacademy.co.uk::a28a2422-3267-4218-adc6-e3f1a2dbd394" providerId="AD" clId="Web-{800AD0C6-7F78-4A45-9002-8B9B630DBFB3}" dt="2019-05-01T07:21:24.543" v="21" actId="20577"/>
          <ac:spMkLst>
            <pc:docMk/>
            <pc:sldMk cId="202231937" sldId="258"/>
            <ac:spMk id="22" creationId="{00000000-0000-0000-0000-000000000000}"/>
          </ac:spMkLst>
        </pc:spChg>
        <pc:spChg chg="mod">
          <ac:chgData name="Kerry Smaje" userId="S::ksmaje@chacademy.co.uk::a28a2422-3267-4218-adc6-e3f1a2dbd394" providerId="AD" clId="Web-{800AD0C6-7F78-4A45-9002-8B9B630DBFB3}" dt="2019-05-01T07:21:05.230" v="10" actId="20577"/>
          <ac:spMkLst>
            <pc:docMk/>
            <pc:sldMk cId="202231937" sldId="258"/>
            <ac:spMk id="23" creationId="{00000000-0000-0000-0000-000000000000}"/>
          </ac:spMkLst>
        </pc:spChg>
        <pc:spChg chg="mod">
          <ac:chgData name="Kerry Smaje" userId="S::ksmaje@chacademy.co.uk::a28a2422-3267-4218-adc6-e3f1a2dbd394" providerId="AD" clId="Web-{800AD0C6-7F78-4A45-9002-8B9B630DBFB3}" dt="2019-05-01T07:21:00.199" v="6" actId="20577"/>
          <ac:spMkLst>
            <pc:docMk/>
            <pc:sldMk cId="202231937" sldId="258"/>
            <ac:spMk id="24" creationId="{00000000-0000-0000-0000-000000000000}"/>
          </ac:spMkLst>
        </pc:spChg>
        <pc:spChg chg="mod">
          <ac:chgData name="Kerry Smaje" userId="S::ksmaje@chacademy.co.uk::a28a2422-3267-4218-adc6-e3f1a2dbd394" providerId="AD" clId="Web-{800AD0C6-7F78-4A45-9002-8B9B630DBFB3}" dt="2019-05-01T07:20:55.449" v="3" actId="20577"/>
          <ac:spMkLst>
            <pc:docMk/>
            <pc:sldMk cId="202231937" sldId="258"/>
            <ac:spMk id="25" creationId="{00000000-0000-0000-0000-000000000000}"/>
          </ac:spMkLst>
        </pc:spChg>
        <pc:spChg chg="mod">
          <ac:chgData name="Kerry Smaje" userId="S::ksmaje@chacademy.co.uk::a28a2422-3267-4218-adc6-e3f1a2dbd394" providerId="AD" clId="Web-{800AD0C6-7F78-4A45-9002-8B9B630DBFB3}" dt="2019-05-01T07:20:51.277" v="0" actId="20577"/>
          <ac:spMkLst>
            <pc:docMk/>
            <pc:sldMk cId="202231937" sldId="258"/>
            <ac:spMk id="2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37F833-B7D0-4050-BC6C-8AF68F3955D0}" type="datetimeFigureOut">
              <a:rPr lang="en-GB" smtClean="0"/>
              <a:t>01/05/2019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5509BF-84ED-4116-959B-93E9C3ADF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3366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Intro to concept</a:t>
            </a:r>
            <a:r>
              <a:rPr lang="en-GB" baseline="0"/>
              <a:t> 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5509BF-84ED-4116-959B-93E9C3ADF99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0478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Directions for students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5509BF-84ED-4116-959B-93E9C3ADF99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4259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Directions for teachers to use in a lesson (revision</a:t>
            </a:r>
            <a:r>
              <a:rPr lang="en-GB" baseline="0"/>
              <a:t> day). </a:t>
            </a:r>
          </a:p>
          <a:p>
            <a:r>
              <a:rPr lang="en-GB" b="1" baseline="0"/>
              <a:t>Resources that need to be available to students</a:t>
            </a:r>
            <a:r>
              <a:rPr lang="en-GB" baseline="0"/>
              <a:t>: their notes, class books, revision books, textbooks, card/paper for resources, bank of exam questions that cover a variety of topics (if students are selecting their own topic), mark schemes for these questions, exemplar responses or success criteria where possible, examiner reports for KS4.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5509BF-84ED-4116-959B-93E9C3ADF99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6709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A7F3-B406-4321-8001-B0DFA57D2115}" type="datetimeFigureOut">
              <a:rPr lang="en-GB" smtClean="0"/>
              <a:t>01/05/2019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C9F05-A03F-4DF9-8A98-E8CF6250B9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5383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A7F3-B406-4321-8001-B0DFA57D2115}" type="datetimeFigureOut">
              <a:rPr lang="en-GB" smtClean="0"/>
              <a:t>01/05/2019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C9F05-A03F-4DF9-8A98-E8CF6250B9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0632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A7F3-B406-4321-8001-B0DFA57D2115}" type="datetimeFigureOut">
              <a:rPr lang="en-GB" smtClean="0"/>
              <a:t>01/05/2019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C9F05-A03F-4DF9-8A98-E8CF6250B9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294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A7F3-B406-4321-8001-B0DFA57D2115}" type="datetimeFigureOut">
              <a:rPr lang="en-GB" smtClean="0"/>
              <a:t>01/05/2019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C9F05-A03F-4DF9-8A98-E8CF6250B9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626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A7F3-B406-4321-8001-B0DFA57D2115}" type="datetimeFigureOut">
              <a:rPr lang="en-GB" smtClean="0"/>
              <a:t>01/05/2019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C9F05-A03F-4DF9-8A98-E8CF6250B9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1214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A7F3-B406-4321-8001-B0DFA57D2115}" type="datetimeFigureOut">
              <a:rPr lang="en-GB" smtClean="0"/>
              <a:t>01/05/2019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C9F05-A03F-4DF9-8A98-E8CF6250B9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2186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A7F3-B406-4321-8001-B0DFA57D2115}" type="datetimeFigureOut">
              <a:rPr lang="en-GB" smtClean="0"/>
              <a:t>01/05/2019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C9F05-A03F-4DF9-8A98-E8CF6250B9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726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A7F3-B406-4321-8001-B0DFA57D2115}" type="datetimeFigureOut">
              <a:rPr lang="en-GB" smtClean="0"/>
              <a:t>01/05/2019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C9F05-A03F-4DF9-8A98-E8CF6250B9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681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A7F3-B406-4321-8001-B0DFA57D2115}" type="datetimeFigureOut">
              <a:rPr lang="en-GB" smtClean="0"/>
              <a:t>01/05/2019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C9F05-A03F-4DF9-8A98-E8CF6250B9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9870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A7F3-B406-4321-8001-B0DFA57D2115}" type="datetimeFigureOut">
              <a:rPr lang="en-GB" smtClean="0"/>
              <a:t>01/05/2019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C9F05-A03F-4DF9-8A98-E8CF6250B9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48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A7F3-B406-4321-8001-B0DFA57D2115}" type="datetimeFigureOut">
              <a:rPr lang="en-GB" smtClean="0"/>
              <a:t>01/05/2019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C9F05-A03F-4DF9-8A98-E8CF6250B9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5780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AA7F3-B406-4321-8001-B0DFA57D2115}" type="datetimeFigureOut">
              <a:rPr lang="en-GB" smtClean="0"/>
              <a:t>01/05/2019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C9F05-A03F-4DF9-8A98-E8CF6250B9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806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3"/>
          <a:srcRect l="27687" t="32939" r="62491" b="40545"/>
          <a:stretch/>
        </p:blipFill>
        <p:spPr>
          <a:xfrm>
            <a:off x="3582470" y="1066075"/>
            <a:ext cx="5225724" cy="466831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30542" r="330" b="28292"/>
          <a:stretch/>
        </p:blipFill>
        <p:spPr>
          <a:xfrm>
            <a:off x="38777" y="36382"/>
            <a:ext cx="1793173" cy="73627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 rot="2829053">
            <a:off x="6842110" y="1953966"/>
            <a:ext cx="18161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/>
              <a:t>1. Review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56116" y="5118481"/>
            <a:ext cx="17875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/>
              <a:t>2.Practise</a:t>
            </a:r>
          </a:p>
        </p:txBody>
      </p:sp>
      <p:sp>
        <p:nvSpPr>
          <p:cNvPr id="10" name="TextBox 9"/>
          <p:cNvSpPr txBox="1"/>
          <p:nvPr/>
        </p:nvSpPr>
        <p:spPr>
          <a:xfrm rot="18457603">
            <a:off x="3805769" y="1851992"/>
            <a:ext cx="1543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/>
              <a:t>3. Check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77597" y="369722"/>
            <a:ext cx="1626919" cy="368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>
                <a:latin typeface="Arial Black" panose="020B0A04020102020204" pitchFamily="34" charset="0"/>
              </a:rPr>
              <a:t>Plan Topic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335779" y="1604503"/>
            <a:ext cx="1626919" cy="368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>
                <a:latin typeface="Arial Black" panose="020B0A04020102020204" pitchFamily="34" charset="0"/>
              </a:rPr>
              <a:t>Space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725686" y="3216164"/>
            <a:ext cx="1626919" cy="368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>
                <a:latin typeface="Arial Black" panose="020B0A04020102020204" pitchFamily="34" charset="0"/>
              </a:rPr>
              <a:t>Elaborate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54338" y="6062605"/>
            <a:ext cx="2741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>
                <a:latin typeface="Arial Black" panose="020B0A04020102020204" pitchFamily="34" charset="0"/>
              </a:rPr>
              <a:t>Test Knowledge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25233" y="5934670"/>
            <a:ext cx="43565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>
                <a:latin typeface="Arial Black" panose="020B0A04020102020204" pitchFamily="34" charset="0"/>
              </a:rPr>
              <a:t>Set a timer</a:t>
            </a:r>
          </a:p>
          <a:p>
            <a:pPr marL="342900" indent="-342900">
              <a:buFontTx/>
              <a:buAutoNum type="arabicPeriod"/>
            </a:pPr>
            <a:r>
              <a:rPr lang="en-GB">
                <a:latin typeface="Arial Black" panose="020B0A04020102020204" pitchFamily="34" charset="0"/>
              </a:rPr>
              <a:t>Recreate exam conditions</a:t>
            </a:r>
          </a:p>
          <a:p>
            <a:pPr marL="342900" indent="-342900">
              <a:buFontTx/>
              <a:buAutoNum type="arabicPeriod"/>
            </a:pPr>
            <a:r>
              <a:rPr lang="en-GB">
                <a:latin typeface="Arial Black" panose="020B0A04020102020204" pitchFamily="34" charset="0"/>
              </a:rPr>
              <a:t>Practise answers or tasks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" y="3244334"/>
            <a:ext cx="27474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>
                <a:latin typeface="Arial Black" panose="020B0A04020102020204" pitchFamily="34" charset="0"/>
              </a:rPr>
              <a:t>Read mark schemes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25408" y="1823827"/>
            <a:ext cx="30793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>
                <a:latin typeface="Arial Black" panose="020B0A04020102020204" pitchFamily="34" charset="0"/>
              </a:rPr>
              <a:t>Read examiners report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790073" y="556229"/>
            <a:ext cx="11959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>
                <a:latin typeface="Arial Black" panose="020B0A04020102020204" pitchFamily="34" charset="0"/>
              </a:rPr>
              <a:t>Re-draft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992480" y="2774742"/>
            <a:ext cx="23156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>
                <a:solidFill>
                  <a:schemeClr val="bg1">
                    <a:lumMod val="50000"/>
                  </a:schemeClr>
                </a:solidFill>
              </a:rPr>
              <a:t>Chiltern Hills Academy </a:t>
            </a:r>
          </a:p>
          <a:p>
            <a:pPr algn="ctr"/>
            <a:r>
              <a:rPr lang="en-GB" sz="2400">
                <a:solidFill>
                  <a:schemeClr val="bg1">
                    <a:lumMod val="50000"/>
                  </a:schemeClr>
                </a:solidFill>
              </a:rPr>
              <a:t>Memory Clock</a:t>
            </a:r>
          </a:p>
        </p:txBody>
      </p:sp>
    </p:spTree>
    <p:extLst>
      <p:ext uri="{BB962C8B-B14F-4D97-AF65-F5344CB8AC3E}">
        <p14:creationId xmlns:p14="http://schemas.microsoft.com/office/powerpoint/2010/main" val="3319639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3"/>
          <a:srcRect l="27687" t="32939" r="62491" b="40545"/>
          <a:stretch/>
        </p:blipFill>
        <p:spPr>
          <a:xfrm>
            <a:off x="3560758" y="983882"/>
            <a:ext cx="5456650" cy="487460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8870" y="34158"/>
            <a:ext cx="6858000" cy="667144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 rot="2829053">
            <a:off x="6842110" y="1953966"/>
            <a:ext cx="18161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/>
              <a:t>1. Review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56116" y="5118481"/>
            <a:ext cx="17875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/>
              <a:t>2.Practise</a:t>
            </a:r>
          </a:p>
        </p:txBody>
      </p:sp>
      <p:sp>
        <p:nvSpPr>
          <p:cNvPr id="10" name="TextBox 9"/>
          <p:cNvSpPr txBox="1"/>
          <p:nvPr/>
        </p:nvSpPr>
        <p:spPr>
          <a:xfrm rot="18457603">
            <a:off x="3805769" y="1851992"/>
            <a:ext cx="1543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/>
              <a:t>3. Check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574969" y="34158"/>
            <a:ext cx="1626919" cy="368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>
                <a:latin typeface="Arial Black" panose="020B0A04020102020204" pitchFamily="34" charset="0"/>
              </a:rPr>
              <a:t>Plan Topic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700836" y="975841"/>
            <a:ext cx="1626919" cy="368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>
                <a:latin typeface="Arial Black" panose="020B0A04020102020204" pitchFamily="34" charset="0"/>
              </a:rPr>
              <a:t>Space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231100" y="2186281"/>
            <a:ext cx="1626919" cy="368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>
                <a:latin typeface="Arial Black" panose="020B0A04020102020204" pitchFamily="34" charset="0"/>
              </a:rPr>
              <a:t>Elaborate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00522" y="6492087"/>
            <a:ext cx="2741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>
                <a:latin typeface="Arial Black" panose="020B0A04020102020204" pitchFamily="34" charset="0"/>
              </a:rPr>
              <a:t>Test Knowledge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25233" y="5934670"/>
            <a:ext cx="43565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>
                <a:latin typeface="Arial Black" panose="020B0A04020102020204" pitchFamily="34" charset="0"/>
              </a:rPr>
              <a:t>Set a timer</a:t>
            </a:r>
          </a:p>
          <a:p>
            <a:pPr marL="342900" indent="-342900">
              <a:buFontTx/>
              <a:buAutoNum type="arabicPeriod"/>
            </a:pPr>
            <a:r>
              <a:rPr lang="en-GB">
                <a:latin typeface="Arial Black" panose="020B0A04020102020204" pitchFamily="34" charset="0"/>
              </a:rPr>
              <a:t>Recreate exam conditions</a:t>
            </a:r>
          </a:p>
          <a:p>
            <a:pPr marL="342900" indent="-342900">
              <a:buFontTx/>
              <a:buAutoNum type="arabicPeriod"/>
            </a:pPr>
            <a:r>
              <a:rPr lang="en-GB">
                <a:latin typeface="Arial Black" panose="020B0A04020102020204" pitchFamily="34" charset="0"/>
              </a:rPr>
              <a:t>Practise answers or tasks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1856" y="3881909"/>
            <a:ext cx="2599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>
                <a:latin typeface="Arial Black" panose="020B0A04020102020204" pitchFamily="34" charset="0"/>
              </a:rPr>
              <a:t>Use mark schemes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399" y="2533559"/>
            <a:ext cx="30793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>
                <a:latin typeface="Arial Black" panose="020B0A04020102020204" pitchFamily="34" charset="0"/>
              </a:rPr>
              <a:t>Read examiners report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801445" y="1070663"/>
            <a:ext cx="11959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>
                <a:latin typeface="Arial Black" panose="020B0A04020102020204" pitchFamily="34" charset="0"/>
              </a:rPr>
              <a:t>Re-draft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096002" y="108807"/>
            <a:ext cx="2125188" cy="738664"/>
          </a:xfrm>
          <a:prstGeom prst="rect">
            <a:avLst/>
          </a:prstGeom>
          <a:solidFill>
            <a:srgbClr val="BED6B2"/>
          </a:solidFill>
        </p:spPr>
        <p:txBody>
          <a:bodyPr wrap="square" rtlCol="0" anchor="t">
            <a:spAutoFit/>
          </a:bodyPr>
          <a:lstStyle/>
          <a:p>
            <a:pPr algn="ctr"/>
            <a:r>
              <a:rPr lang="en-GB" sz="1400" b="1"/>
              <a:t>Clear on content- list subheadings, topics needing to be covered. </a:t>
            </a:r>
            <a:endParaRPr lang="en-GB" sz="1400" b="1">
              <a:cs typeface="Calibri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552852" y="1316288"/>
            <a:ext cx="1852372" cy="738664"/>
          </a:xfrm>
          <a:prstGeom prst="rect">
            <a:avLst/>
          </a:prstGeom>
          <a:solidFill>
            <a:srgbClr val="BED6B2"/>
          </a:solidFill>
        </p:spPr>
        <p:txBody>
          <a:bodyPr wrap="square" rtlCol="0" anchor="t">
            <a:spAutoFit/>
          </a:bodyPr>
          <a:lstStyle/>
          <a:p>
            <a:pPr algn="ctr"/>
            <a:r>
              <a:rPr lang="en-GB" sz="1400" b="1"/>
              <a:t>Space your learning. What are you going to focus on today?</a:t>
            </a:r>
            <a:endParaRPr lang="en-GB" sz="1400" b="1">
              <a:cs typeface="Calibri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436543" y="2609750"/>
            <a:ext cx="2612967" cy="1815882"/>
          </a:xfrm>
          <a:prstGeom prst="rect">
            <a:avLst/>
          </a:prstGeom>
          <a:solidFill>
            <a:srgbClr val="BED6B2"/>
          </a:solidFill>
        </p:spPr>
        <p:txBody>
          <a:bodyPr wrap="square" rtlCol="0" anchor="t">
            <a:spAutoFit/>
          </a:bodyPr>
          <a:lstStyle/>
          <a:p>
            <a:pPr algn="ctr"/>
            <a:r>
              <a:rPr lang="en-GB" sz="1400" b="1"/>
              <a:t>Reading and highlighting are not effective for revision. Transform information- turn it in to a mind map, diagram or a table for example. Likewise, creating questions and answers such as cue cards are more effective in the revision process.</a:t>
            </a:r>
            <a:r>
              <a:rPr lang="en-GB" sz="1400"/>
              <a:t> 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559529" y="5641701"/>
            <a:ext cx="3585021" cy="1169551"/>
          </a:xfrm>
          <a:prstGeom prst="rect">
            <a:avLst/>
          </a:prstGeom>
          <a:solidFill>
            <a:srgbClr val="9CC389"/>
          </a:solidFill>
        </p:spPr>
        <p:txBody>
          <a:bodyPr wrap="square" rtlCol="0" anchor="t">
            <a:spAutoFit/>
          </a:bodyPr>
          <a:lstStyle/>
          <a:p>
            <a:pPr algn="ctr"/>
            <a:r>
              <a:rPr lang="en-GB" sz="1400" b="1"/>
              <a:t>Testing brings to mind information which causes learning to take place. Gather a range of practice questions and tasks and carry one out. Practising skills such as essay writing also serve to strengthen memory and learning.</a:t>
            </a:r>
            <a:endParaRPr lang="en-GB" sz="1400" b="1">
              <a:cs typeface="Calibri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28223" y="4658388"/>
            <a:ext cx="2639784" cy="1384995"/>
          </a:xfrm>
          <a:prstGeom prst="rect">
            <a:avLst/>
          </a:prstGeom>
          <a:solidFill>
            <a:srgbClr val="9CC389"/>
          </a:solidFill>
        </p:spPr>
        <p:txBody>
          <a:bodyPr wrap="square" rtlCol="0" anchor="t">
            <a:spAutoFit/>
          </a:bodyPr>
          <a:lstStyle/>
          <a:p>
            <a:pPr algn="ctr"/>
            <a:r>
              <a:rPr lang="en-GB" sz="1400" b="1"/>
              <a:t>Over time, you should aim to time yourself, work in silence and answer questions without notes. Cheating will harm your ability to strengthen your memory.</a:t>
            </a:r>
            <a:endParaRPr lang="en-GB" sz="1400" b="1">
              <a:cs typeface="Calibri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1856" y="2944132"/>
            <a:ext cx="2815701" cy="954107"/>
          </a:xfrm>
          <a:prstGeom prst="rect">
            <a:avLst/>
          </a:prstGeom>
          <a:solidFill>
            <a:srgbClr val="68A242"/>
          </a:solidFill>
        </p:spPr>
        <p:txBody>
          <a:bodyPr wrap="square" rtlCol="0" anchor="t">
            <a:spAutoFit/>
          </a:bodyPr>
          <a:lstStyle/>
          <a:p>
            <a:pPr algn="ctr"/>
            <a:r>
              <a:rPr lang="en-GB" sz="1400" b="1"/>
              <a:t>Read through the mark scheme or success criteria and check to see if you are correct. Mark your work in line with the mark scheme.</a:t>
            </a:r>
            <a:endParaRPr lang="en-GB" sz="1400" b="1">
              <a:cs typeface="Calibri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59798" y="1506237"/>
            <a:ext cx="2815701" cy="954107"/>
          </a:xfrm>
          <a:prstGeom prst="rect">
            <a:avLst/>
          </a:prstGeom>
          <a:solidFill>
            <a:srgbClr val="68A242"/>
          </a:solidFill>
        </p:spPr>
        <p:txBody>
          <a:bodyPr wrap="square" rtlCol="0" anchor="t">
            <a:spAutoFit/>
          </a:bodyPr>
          <a:lstStyle/>
          <a:p>
            <a:pPr algn="ctr"/>
            <a:r>
              <a:rPr lang="en-GB" sz="1400" b="1"/>
              <a:t>These can be found on exam websites or if in year 7 or 8, compare your work to a model answer.</a:t>
            </a:r>
            <a:endParaRPr lang="en-GB" sz="1400" b="1">
              <a:cs typeface="Calibri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45485" y="103385"/>
            <a:ext cx="3435911" cy="954107"/>
          </a:xfrm>
          <a:prstGeom prst="rect">
            <a:avLst/>
          </a:prstGeom>
          <a:solidFill>
            <a:srgbClr val="68A242"/>
          </a:solidFill>
        </p:spPr>
        <p:txBody>
          <a:bodyPr wrap="square" rtlCol="0" anchor="t">
            <a:spAutoFit/>
          </a:bodyPr>
          <a:lstStyle/>
          <a:p>
            <a:pPr algn="ctr"/>
            <a:r>
              <a:rPr lang="en-GB" sz="1400" b="1"/>
              <a:t>Once you have marked your work, re-draft part or all of it. Now you know the answers or what is expected, can you re-draft more effectively?</a:t>
            </a:r>
            <a:endParaRPr lang="en-GB" sz="1400" b="1">
              <a:cs typeface="Calibri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92480" y="2774742"/>
            <a:ext cx="23156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>
                <a:solidFill>
                  <a:schemeClr val="bg1">
                    <a:lumMod val="50000"/>
                  </a:schemeClr>
                </a:solidFill>
              </a:rPr>
              <a:t>Chiltern Hills Academy </a:t>
            </a:r>
          </a:p>
          <a:p>
            <a:pPr algn="ctr"/>
            <a:r>
              <a:rPr lang="en-GB" sz="2400">
                <a:solidFill>
                  <a:schemeClr val="bg1">
                    <a:lumMod val="50000"/>
                  </a:schemeClr>
                </a:solidFill>
              </a:rPr>
              <a:t>Memory Clock</a:t>
            </a:r>
          </a:p>
        </p:txBody>
      </p:sp>
    </p:spTree>
    <p:extLst>
      <p:ext uri="{BB962C8B-B14F-4D97-AF65-F5344CB8AC3E}">
        <p14:creationId xmlns:p14="http://schemas.microsoft.com/office/powerpoint/2010/main" val="202231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3"/>
          <a:srcRect l="27687" t="32939" r="62491" b="40545"/>
          <a:stretch/>
        </p:blipFill>
        <p:spPr>
          <a:xfrm>
            <a:off x="3632945" y="983486"/>
            <a:ext cx="5417074" cy="483925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7420" y="-22995"/>
            <a:ext cx="6858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 rot="2829053">
            <a:off x="6842110" y="1953966"/>
            <a:ext cx="18161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/>
              <a:t>1. Review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56116" y="5118481"/>
            <a:ext cx="17875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/>
              <a:t>2.Practise</a:t>
            </a:r>
          </a:p>
        </p:txBody>
      </p:sp>
      <p:sp>
        <p:nvSpPr>
          <p:cNvPr id="10" name="TextBox 9"/>
          <p:cNvSpPr txBox="1"/>
          <p:nvPr/>
        </p:nvSpPr>
        <p:spPr>
          <a:xfrm rot="18457603">
            <a:off x="3805769" y="1851992"/>
            <a:ext cx="1543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/>
              <a:t>3. Check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422549" y="93218"/>
            <a:ext cx="1626919" cy="368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>
                <a:latin typeface="Arial Black" panose="020B0A04020102020204" pitchFamily="34" charset="0"/>
              </a:rPr>
              <a:t>Plan Topic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700836" y="975841"/>
            <a:ext cx="1626919" cy="368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>
                <a:latin typeface="Arial Black" panose="020B0A04020102020204" pitchFamily="34" charset="0"/>
              </a:rPr>
              <a:t>Space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428375" y="2516530"/>
            <a:ext cx="1626919" cy="368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>
                <a:latin typeface="Arial Black" panose="020B0A04020102020204" pitchFamily="34" charset="0"/>
              </a:rPr>
              <a:t>Elaborate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79517" y="6571076"/>
            <a:ext cx="2741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>
                <a:latin typeface="Arial Black" panose="020B0A04020102020204" pitchFamily="34" charset="0"/>
              </a:rPr>
              <a:t>Test Knowledge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25233" y="5934670"/>
            <a:ext cx="43565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>
                <a:latin typeface="Arial Black" panose="020B0A04020102020204" pitchFamily="34" charset="0"/>
              </a:rPr>
              <a:t>Set a timer</a:t>
            </a:r>
          </a:p>
          <a:p>
            <a:pPr marL="342900" indent="-342900">
              <a:buFontTx/>
              <a:buAutoNum type="arabicPeriod"/>
            </a:pPr>
            <a:r>
              <a:rPr lang="en-GB">
                <a:latin typeface="Arial Black" panose="020B0A04020102020204" pitchFamily="34" charset="0"/>
              </a:rPr>
              <a:t>Recreate exam conditions</a:t>
            </a:r>
          </a:p>
          <a:p>
            <a:pPr marL="342900" indent="-342900">
              <a:buFontTx/>
              <a:buAutoNum type="arabicPeriod"/>
            </a:pPr>
            <a:r>
              <a:rPr lang="en-GB">
                <a:latin typeface="Arial Black" panose="020B0A04020102020204" pitchFamily="34" charset="0"/>
              </a:rPr>
              <a:t>Practise answers or tasks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38335" y="4166253"/>
            <a:ext cx="2599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>
                <a:latin typeface="Arial Black" panose="020B0A04020102020204" pitchFamily="34" charset="0"/>
              </a:rPr>
              <a:t>Use mark schemes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-10212" y="2806492"/>
            <a:ext cx="30793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>
                <a:latin typeface="Arial Black" panose="020B0A04020102020204" pitchFamily="34" charset="0"/>
              </a:rPr>
              <a:t>Read examiners report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873125" y="928757"/>
            <a:ext cx="11959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>
                <a:latin typeface="Arial Black" panose="020B0A04020102020204" pitchFamily="34" charset="0"/>
              </a:rPr>
              <a:t>Re-draft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049468" y="64677"/>
            <a:ext cx="3111353" cy="954107"/>
          </a:xfrm>
          <a:prstGeom prst="rect">
            <a:avLst/>
          </a:prstGeom>
          <a:solidFill>
            <a:srgbClr val="BED6B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/>
              <a:t>Ask students to create the list of topics they will be tested on or give them a list and ask them to RAG rate their confidence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320176" y="1349893"/>
            <a:ext cx="2817170" cy="1169551"/>
          </a:xfrm>
          <a:prstGeom prst="rect">
            <a:avLst/>
          </a:prstGeom>
          <a:solidFill>
            <a:srgbClr val="BED6B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/>
              <a:t>Ask students to decide which area they will work on today. Or, you could select an area based on questions available for test knowledge section.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481093" y="2945093"/>
            <a:ext cx="2612967" cy="1815882"/>
          </a:xfrm>
          <a:prstGeom prst="rect">
            <a:avLst/>
          </a:prstGeom>
          <a:solidFill>
            <a:srgbClr val="BED6B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/>
              <a:t>Get students to transform information- turn it in to a mind map, diagram or a table for example. Likewise, creating questions and answers such as cue cards. </a:t>
            </a:r>
          </a:p>
          <a:p>
            <a:pPr algn="ctr"/>
            <a:r>
              <a:rPr lang="en-GB" sz="1400"/>
              <a:t>They will need their books and textbooks/subject materials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704889" y="5425843"/>
            <a:ext cx="3432457" cy="1384995"/>
          </a:xfrm>
          <a:prstGeom prst="rect">
            <a:avLst/>
          </a:prstGeom>
          <a:solidFill>
            <a:srgbClr val="9CC38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/>
              <a:t>Provide students with a bank of questions to select from. For example, exam papers for KS4/5. Test papers or examples of potential/past questions for KS3. </a:t>
            </a:r>
          </a:p>
          <a:p>
            <a:pPr algn="ctr"/>
            <a:r>
              <a:rPr lang="en-GB" sz="1400"/>
              <a:t>These can be from textbooks, exam boards, old copies of tests.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02291" y="5023101"/>
            <a:ext cx="2639784" cy="738664"/>
          </a:xfrm>
          <a:prstGeom prst="rect">
            <a:avLst/>
          </a:prstGeom>
          <a:solidFill>
            <a:srgbClr val="9CC38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/>
              <a:t>Create exam environment in your classroom- silence, no notes on desks etc.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9162" y="3214534"/>
            <a:ext cx="2815701" cy="954107"/>
          </a:xfrm>
          <a:prstGeom prst="rect">
            <a:avLst/>
          </a:prstGeom>
          <a:solidFill>
            <a:srgbClr val="68A2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/>
              <a:t>Provide students with mark schemes or success criteria. These can be from exam boards, past assessment criteria sheets etc.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9162" y="1256593"/>
            <a:ext cx="2815701" cy="1384995"/>
          </a:xfrm>
          <a:prstGeom prst="rect">
            <a:avLst/>
          </a:prstGeom>
          <a:solidFill>
            <a:srgbClr val="68A2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/>
              <a:t>Provide examiner reports for KS4/5. KS3 (and 4/5 if appropriate) enable them access to model answers. These can be found in textbooks, photocopies of prior students work, a written model answer.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88313" y="74297"/>
            <a:ext cx="3435911" cy="738664"/>
          </a:xfrm>
          <a:prstGeom prst="rect">
            <a:avLst/>
          </a:prstGeom>
          <a:solidFill>
            <a:srgbClr val="68A242"/>
          </a:solidFill>
          <a:ln>
            <a:solidFill>
              <a:srgbClr val="68A24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/>
              <a:t>Ask students to have another go at their answer having used the mark scheme and model answer to review their work.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56443" y="2695570"/>
            <a:ext cx="23156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>
                <a:solidFill>
                  <a:schemeClr val="bg1">
                    <a:lumMod val="50000"/>
                  </a:schemeClr>
                </a:solidFill>
              </a:rPr>
              <a:t>Chiltern Hills Academy </a:t>
            </a:r>
          </a:p>
          <a:p>
            <a:pPr algn="ctr"/>
            <a:r>
              <a:rPr lang="en-GB" sz="2400">
                <a:solidFill>
                  <a:schemeClr val="bg1">
                    <a:lumMod val="50000"/>
                  </a:schemeClr>
                </a:solidFill>
              </a:rPr>
              <a:t>Memory Clock</a:t>
            </a:r>
          </a:p>
        </p:txBody>
      </p:sp>
      <p:sp>
        <p:nvSpPr>
          <p:cNvPr id="6" name="TextBox 5"/>
          <p:cNvSpPr txBox="1"/>
          <p:nvPr/>
        </p:nvSpPr>
        <p:spPr>
          <a:xfrm rot="20090844">
            <a:off x="2319758" y="2098876"/>
            <a:ext cx="830883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800">
                <a:solidFill>
                  <a:schemeClr val="bg1">
                    <a:lumMod val="50000"/>
                  </a:schemeClr>
                </a:solidFill>
              </a:rPr>
              <a:t>TEACHER COPY</a:t>
            </a:r>
          </a:p>
        </p:txBody>
      </p:sp>
    </p:spTree>
    <p:extLst>
      <p:ext uri="{BB962C8B-B14F-4D97-AF65-F5344CB8AC3E}">
        <p14:creationId xmlns:p14="http://schemas.microsoft.com/office/powerpoint/2010/main" val="35957377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1319fb20-740b-4241-b1a3-3ff0be9f5443">
      <UserInfo>
        <DisplayName>Suzanne Keith</DisplayName>
        <AccountId>2033</AccountId>
        <AccountType/>
      </UserInfo>
      <UserInfo>
        <DisplayName>Elly Mellish</DisplayName>
        <AccountId>1457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15D286087D514A82DB99DF7EBB9726" ma:contentTypeVersion="" ma:contentTypeDescription="Create a new document." ma:contentTypeScope="" ma:versionID="7c2252af4e24497839985698ebcc6d47">
  <xsd:schema xmlns:xsd="http://www.w3.org/2001/XMLSchema" xmlns:xs="http://www.w3.org/2001/XMLSchema" xmlns:p="http://schemas.microsoft.com/office/2006/metadata/properties" xmlns:ns2="1319fb20-740b-4241-b1a3-3ff0be9f5443" xmlns:ns3="8cfbb8c8-7f32-4126-80a1-c344b20f170c" xmlns:ns4="6d05cd4f-9fc6-49b4-9318-f3b1c1c15a9a" targetNamespace="http://schemas.microsoft.com/office/2006/metadata/properties" ma:root="true" ma:fieldsID="e3a509d0b9bbf5895611d50255488437" ns2:_="" ns3:_="" ns4:_="">
    <xsd:import namespace="1319fb20-740b-4241-b1a3-3ff0be9f5443"/>
    <xsd:import namespace="8cfbb8c8-7f32-4126-80a1-c344b20f170c"/>
    <xsd:import namespace="6d05cd4f-9fc6-49b4-9318-f3b1c1c15a9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3:SharedWithDetails" minOccurs="0"/>
                <xsd:element ref="ns4:MediaServiceMetadata" minOccurs="0"/>
                <xsd:element ref="ns4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19fb20-740b-4241-b1a3-3ff0be9f544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fbb8c8-7f32-4126-80a1-c344b20f170c" elementFormDefault="qualified">
    <xsd:import namespace="http://schemas.microsoft.com/office/2006/documentManagement/types"/>
    <xsd:import namespace="http://schemas.microsoft.com/office/infopath/2007/PartnerControls"/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05cd4f-9fc6-49b4-9318-f3b1c1c15a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655921-9AB4-4CCC-B52F-E5B6070EFBB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8997F877-026D-415B-940C-BB8D19ACA7C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2B9344B-E2FD-40C7-909B-D6397DF5BBE8}">
  <ds:schemaRefs>
    <ds:schemaRef ds:uri="1319fb20-740b-4241-b1a3-3ff0be9f5443"/>
    <ds:schemaRef ds:uri="6d05cd4f-9fc6-49b4-9318-f3b1c1c15a9a"/>
    <ds:schemaRef ds:uri="8cfbb8c8-7f32-4126-80a1-c344b20f170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3</Slides>
  <Notes>3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Chiltern Hills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Falcon</dc:creator>
  <cp:revision>1</cp:revision>
  <dcterms:created xsi:type="dcterms:W3CDTF">2019-03-07T12:55:24Z</dcterms:created>
  <dcterms:modified xsi:type="dcterms:W3CDTF">2019-05-01T07:21:36Z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0x010100A315D286087D514A82DB99DF7EBB9726</vt:lpwstr>
  </property>
</Properties>
</file>