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notesMasterIdLst>
    <p:notesMasterId r:id="rId18"/>
  </p:notesMasterIdLst>
  <p:sldIdLst>
    <p:sldId id="256" r:id="rId5"/>
    <p:sldId id="259" r:id="rId6"/>
    <p:sldId id="262" r:id="rId7"/>
    <p:sldId id="266" r:id="rId8"/>
    <p:sldId id="258" r:id="rId9"/>
    <p:sldId id="257" r:id="rId10"/>
    <p:sldId id="260" r:id="rId11"/>
    <p:sldId id="261" r:id="rId12"/>
    <p:sldId id="263" r:id="rId13"/>
    <p:sldId id="265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F7162A-A522-43A6-8E6E-9D3320AECBBF}" v="54" dt="2018-10-09T12:14:42.3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ip Miller" userId="S::pmiller@chacademy.co.uk::f9b7ffde-e63a-46da-a9f1-419e68285932" providerId="AD" clId="Web-{78F7162A-A522-43A6-8E6E-9D3320AECBBF}"/>
    <pc:docChg chg="modSld">
      <pc:chgData name="Philip Miller" userId="S::pmiller@chacademy.co.uk::f9b7ffde-e63a-46da-a9f1-419e68285932" providerId="AD" clId="Web-{78F7162A-A522-43A6-8E6E-9D3320AECBBF}" dt="2018-10-09T12:14:42.374" v="94" actId="20577"/>
      <pc:docMkLst>
        <pc:docMk/>
      </pc:docMkLst>
      <pc:sldChg chg="modSp">
        <pc:chgData name="Philip Miller" userId="S::pmiller@chacademy.co.uk::f9b7ffde-e63a-46da-a9f1-419e68285932" providerId="AD" clId="Web-{78F7162A-A522-43A6-8E6E-9D3320AECBBF}" dt="2018-10-09T12:13:15.047" v="7" actId="20577"/>
        <pc:sldMkLst>
          <pc:docMk/>
          <pc:sldMk cId="3741491807" sldId="256"/>
        </pc:sldMkLst>
        <pc:spChg chg="mod">
          <ac:chgData name="Philip Miller" userId="S::pmiller@chacademy.co.uk::f9b7ffde-e63a-46da-a9f1-419e68285932" providerId="AD" clId="Web-{78F7162A-A522-43A6-8E6E-9D3320AECBBF}" dt="2018-10-09T12:13:15.047" v="7" actId="20577"/>
          <ac:spMkLst>
            <pc:docMk/>
            <pc:sldMk cId="3741491807" sldId="256"/>
            <ac:spMk id="5" creationId="{00000000-0000-0000-0000-000000000000}"/>
          </ac:spMkLst>
        </pc:spChg>
      </pc:sldChg>
      <pc:sldChg chg="modSp">
        <pc:chgData name="Philip Miller" userId="S::pmiller@chacademy.co.uk::f9b7ffde-e63a-46da-a9f1-419e68285932" providerId="AD" clId="Web-{78F7162A-A522-43A6-8E6E-9D3320AECBBF}" dt="2018-10-09T12:13:37.109" v="11" actId="20577"/>
        <pc:sldMkLst>
          <pc:docMk/>
          <pc:sldMk cId="1327178720" sldId="259"/>
        </pc:sldMkLst>
        <pc:spChg chg="mod">
          <ac:chgData name="Philip Miller" userId="S::pmiller@chacademy.co.uk::f9b7ffde-e63a-46da-a9f1-419e68285932" providerId="AD" clId="Web-{78F7162A-A522-43A6-8E6E-9D3320AECBBF}" dt="2018-10-09T12:13:37.109" v="11" actId="20577"/>
          <ac:spMkLst>
            <pc:docMk/>
            <pc:sldMk cId="1327178720" sldId="259"/>
            <ac:spMk id="6" creationId="{00000000-0000-0000-0000-000000000000}"/>
          </ac:spMkLst>
        </pc:spChg>
      </pc:sldChg>
      <pc:sldChg chg="modSp">
        <pc:chgData name="Philip Miller" userId="S::pmiller@chacademy.co.uk::f9b7ffde-e63a-46da-a9f1-419e68285932" providerId="AD" clId="Web-{78F7162A-A522-43A6-8E6E-9D3320AECBBF}" dt="2018-10-09T12:14:42.374" v="93" actId="20577"/>
        <pc:sldMkLst>
          <pc:docMk/>
          <pc:sldMk cId="1954368380" sldId="262"/>
        </pc:sldMkLst>
        <pc:spChg chg="mod">
          <ac:chgData name="Philip Miller" userId="S::pmiller@chacademy.co.uk::f9b7ffde-e63a-46da-a9f1-419e68285932" providerId="AD" clId="Web-{78F7162A-A522-43A6-8E6E-9D3320AECBBF}" dt="2018-10-09T12:14:42.374" v="93" actId="20577"/>
          <ac:spMkLst>
            <pc:docMk/>
            <pc:sldMk cId="1954368380" sldId="262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37B62A-292B-4E50-8BAB-CCC690665C5D}" type="doc">
      <dgm:prSet loTypeId="urn:microsoft.com/office/officeart/2005/8/layout/cycle7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EC4539E7-D327-4624-A11E-8D537F984F24}">
      <dgm:prSet phldrT="[Text]"/>
      <dgm:spPr/>
      <dgm:t>
        <a:bodyPr/>
        <a:lstStyle/>
        <a:p>
          <a:r>
            <a:rPr lang="en-GB"/>
            <a:t>Understand what </a:t>
          </a:r>
          <a:r>
            <a:rPr lang="en-GB" b="1" u="sng"/>
            <a:t>topics</a:t>
          </a:r>
          <a:r>
            <a:rPr lang="en-GB"/>
            <a:t> you need to revise</a:t>
          </a:r>
        </a:p>
      </dgm:t>
    </dgm:pt>
    <dgm:pt modelId="{7037EF04-1BC0-4DDB-A5F0-7CC9778B4B38}" type="parTrans" cxnId="{89C944C0-A8A5-458A-85D9-886D76D3DF5D}">
      <dgm:prSet/>
      <dgm:spPr/>
      <dgm:t>
        <a:bodyPr/>
        <a:lstStyle/>
        <a:p>
          <a:endParaRPr lang="en-GB"/>
        </a:p>
      </dgm:t>
    </dgm:pt>
    <dgm:pt modelId="{8B54152C-7B97-40B5-A109-DF50294B021D}" type="sibTrans" cxnId="{89C944C0-A8A5-458A-85D9-886D76D3DF5D}">
      <dgm:prSet/>
      <dgm:spPr/>
      <dgm:t>
        <a:bodyPr/>
        <a:lstStyle/>
        <a:p>
          <a:endParaRPr lang="en-GB"/>
        </a:p>
      </dgm:t>
    </dgm:pt>
    <dgm:pt modelId="{0FEDDF4D-A0B1-432D-A83A-1EA3F1BE5644}">
      <dgm:prSet phldrT="[Text]"/>
      <dgm:spPr/>
      <dgm:t>
        <a:bodyPr/>
        <a:lstStyle/>
        <a:p>
          <a:r>
            <a:rPr lang="en-GB"/>
            <a:t>Insight into the </a:t>
          </a:r>
          <a:r>
            <a:rPr lang="en-GB" u="sng"/>
            <a:t>requirements</a:t>
          </a:r>
          <a:r>
            <a:rPr lang="en-GB"/>
            <a:t> of the exam question</a:t>
          </a:r>
        </a:p>
      </dgm:t>
    </dgm:pt>
    <dgm:pt modelId="{01E22032-D95B-4A1E-875B-E0F2C3DBADE4}" type="parTrans" cxnId="{E7FBE200-1A2E-4242-B1C9-B23C6148DBAE}">
      <dgm:prSet/>
      <dgm:spPr/>
      <dgm:t>
        <a:bodyPr/>
        <a:lstStyle/>
        <a:p>
          <a:endParaRPr lang="en-GB"/>
        </a:p>
      </dgm:t>
    </dgm:pt>
    <dgm:pt modelId="{CF225000-914C-4FEF-AF12-39D43E90BF1E}" type="sibTrans" cxnId="{E7FBE200-1A2E-4242-B1C9-B23C6148DBAE}">
      <dgm:prSet/>
      <dgm:spPr/>
      <dgm:t>
        <a:bodyPr/>
        <a:lstStyle/>
        <a:p>
          <a:endParaRPr lang="en-GB"/>
        </a:p>
      </dgm:t>
    </dgm:pt>
    <dgm:pt modelId="{A67CCCAD-EF2F-4468-A1F4-6321A87ACA0A}">
      <dgm:prSet phldrT="[Text]"/>
      <dgm:spPr/>
      <dgm:t>
        <a:bodyPr/>
        <a:lstStyle/>
        <a:p>
          <a:r>
            <a:rPr lang="en-GB"/>
            <a:t>Builds </a:t>
          </a:r>
          <a:r>
            <a:rPr lang="en-GB" u="sng"/>
            <a:t>exam confidence </a:t>
          </a:r>
        </a:p>
      </dgm:t>
    </dgm:pt>
    <dgm:pt modelId="{D0CD0B84-683C-4B92-9758-46AEFD8AAF30}" type="parTrans" cxnId="{BC5B325D-752B-4361-9E0A-A5E1D15B3A9A}">
      <dgm:prSet/>
      <dgm:spPr/>
      <dgm:t>
        <a:bodyPr/>
        <a:lstStyle/>
        <a:p>
          <a:endParaRPr lang="en-GB"/>
        </a:p>
      </dgm:t>
    </dgm:pt>
    <dgm:pt modelId="{97B352E4-5389-4562-86B6-851BB29D5E18}" type="sibTrans" cxnId="{BC5B325D-752B-4361-9E0A-A5E1D15B3A9A}">
      <dgm:prSet/>
      <dgm:spPr/>
      <dgm:t>
        <a:bodyPr/>
        <a:lstStyle/>
        <a:p>
          <a:endParaRPr lang="en-GB"/>
        </a:p>
      </dgm:t>
    </dgm:pt>
    <dgm:pt modelId="{7938F419-7BFB-416B-871D-02E465A595AD}" type="pres">
      <dgm:prSet presAssocID="{C237B62A-292B-4E50-8BAB-CCC690665C5D}" presName="Name0" presStyleCnt="0">
        <dgm:presLayoutVars>
          <dgm:dir/>
          <dgm:resizeHandles val="exact"/>
        </dgm:presLayoutVars>
      </dgm:prSet>
      <dgm:spPr/>
    </dgm:pt>
    <dgm:pt modelId="{57DEE09D-44BC-4C96-946C-993176067B1B}" type="pres">
      <dgm:prSet presAssocID="{EC4539E7-D327-4624-A11E-8D537F984F24}" presName="node" presStyleLbl="node1" presStyleIdx="0" presStyleCnt="3">
        <dgm:presLayoutVars>
          <dgm:bulletEnabled val="1"/>
        </dgm:presLayoutVars>
      </dgm:prSet>
      <dgm:spPr/>
    </dgm:pt>
    <dgm:pt modelId="{8D68B429-8BCA-4AA2-B310-1368FE508391}" type="pres">
      <dgm:prSet presAssocID="{8B54152C-7B97-40B5-A109-DF50294B021D}" presName="sibTrans" presStyleLbl="sibTrans2D1" presStyleIdx="0" presStyleCnt="3"/>
      <dgm:spPr/>
    </dgm:pt>
    <dgm:pt modelId="{D4776820-1235-40DA-97F5-0BF0A9A5EC3F}" type="pres">
      <dgm:prSet presAssocID="{8B54152C-7B97-40B5-A109-DF50294B021D}" presName="connectorText" presStyleLbl="sibTrans2D1" presStyleIdx="0" presStyleCnt="3"/>
      <dgm:spPr/>
    </dgm:pt>
    <dgm:pt modelId="{1CE606EC-F261-4DAF-A851-EE16EE375481}" type="pres">
      <dgm:prSet presAssocID="{0FEDDF4D-A0B1-432D-A83A-1EA3F1BE5644}" presName="node" presStyleLbl="node1" presStyleIdx="1" presStyleCnt="3">
        <dgm:presLayoutVars>
          <dgm:bulletEnabled val="1"/>
        </dgm:presLayoutVars>
      </dgm:prSet>
      <dgm:spPr/>
    </dgm:pt>
    <dgm:pt modelId="{3CAF26A3-33AF-4240-B81B-7D55048BA255}" type="pres">
      <dgm:prSet presAssocID="{CF225000-914C-4FEF-AF12-39D43E90BF1E}" presName="sibTrans" presStyleLbl="sibTrans2D1" presStyleIdx="1" presStyleCnt="3"/>
      <dgm:spPr/>
    </dgm:pt>
    <dgm:pt modelId="{9AF2970B-18DF-472F-94D3-31F4107B05E1}" type="pres">
      <dgm:prSet presAssocID="{CF225000-914C-4FEF-AF12-39D43E90BF1E}" presName="connectorText" presStyleLbl="sibTrans2D1" presStyleIdx="1" presStyleCnt="3"/>
      <dgm:spPr/>
    </dgm:pt>
    <dgm:pt modelId="{0E31FCEF-F4EF-4ABC-A97E-B8B2352C6431}" type="pres">
      <dgm:prSet presAssocID="{A67CCCAD-EF2F-4468-A1F4-6321A87ACA0A}" presName="node" presStyleLbl="node1" presStyleIdx="2" presStyleCnt="3">
        <dgm:presLayoutVars>
          <dgm:bulletEnabled val="1"/>
        </dgm:presLayoutVars>
      </dgm:prSet>
      <dgm:spPr/>
    </dgm:pt>
    <dgm:pt modelId="{FB28D37C-62AA-4E26-8990-CF01BD2E80D3}" type="pres">
      <dgm:prSet presAssocID="{97B352E4-5389-4562-86B6-851BB29D5E18}" presName="sibTrans" presStyleLbl="sibTrans2D1" presStyleIdx="2" presStyleCnt="3"/>
      <dgm:spPr/>
    </dgm:pt>
    <dgm:pt modelId="{236B55F7-C6CA-4F26-9A4B-E37BE3A68865}" type="pres">
      <dgm:prSet presAssocID="{97B352E4-5389-4562-86B6-851BB29D5E18}" presName="connectorText" presStyleLbl="sibTrans2D1" presStyleIdx="2" presStyleCnt="3"/>
      <dgm:spPr/>
    </dgm:pt>
  </dgm:ptLst>
  <dgm:cxnLst>
    <dgm:cxn modelId="{E7FBE200-1A2E-4242-B1C9-B23C6148DBAE}" srcId="{C237B62A-292B-4E50-8BAB-CCC690665C5D}" destId="{0FEDDF4D-A0B1-432D-A83A-1EA3F1BE5644}" srcOrd="1" destOrd="0" parTransId="{01E22032-D95B-4A1E-875B-E0F2C3DBADE4}" sibTransId="{CF225000-914C-4FEF-AF12-39D43E90BF1E}"/>
    <dgm:cxn modelId="{9ADE2B08-12CD-43BF-B764-60835E5A1586}" type="presOf" srcId="{8B54152C-7B97-40B5-A109-DF50294B021D}" destId="{8D68B429-8BCA-4AA2-B310-1368FE508391}" srcOrd="0" destOrd="0" presId="urn:microsoft.com/office/officeart/2005/8/layout/cycle7"/>
    <dgm:cxn modelId="{23239F0A-C2A1-4EEB-9122-009C8A9C6CE5}" type="presOf" srcId="{97B352E4-5389-4562-86B6-851BB29D5E18}" destId="{FB28D37C-62AA-4E26-8990-CF01BD2E80D3}" srcOrd="0" destOrd="0" presId="urn:microsoft.com/office/officeart/2005/8/layout/cycle7"/>
    <dgm:cxn modelId="{A1F42A34-FC6C-4E64-B81D-22EB0F465DD7}" type="presOf" srcId="{C237B62A-292B-4E50-8BAB-CCC690665C5D}" destId="{7938F419-7BFB-416B-871D-02E465A595AD}" srcOrd="0" destOrd="0" presId="urn:microsoft.com/office/officeart/2005/8/layout/cycle7"/>
    <dgm:cxn modelId="{BC5B325D-752B-4361-9E0A-A5E1D15B3A9A}" srcId="{C237B62A-292B-4E50-8BAB-CCC690665C5D}" destId="{A67CCCAD-EF2F-4468-A1F4-6321A87ACA0A}" srcOrd="2" destOrd="0" parTransId="{D0CD0B84-683C-4B92-9758-46AEFD8AAF30}" sibTransId="{97B352E4-5389-4562-86B6-851BB29D5E18}"/>
    <dgm:cxn modelId="{BDCCE160-40FD-4D6B-951A-27AE49300E63}" type="presOf" srcId="{CF225000-914C-4FEF-AF12-39D43E90BF1E}" destId="{3CAF26A3-33AF-4240-B81B-7D55048BA255}" srcOrd="0" destOrd="0" presId="urn:microsoft.com/office/officeart/2005/8/layout/cycle7"/>
    <dgm:cxn modelId="{FC48276B-E5FF-441E-9F92-B7F7DA51FE88}" type="presOf" srcId="{CF225000-914C-4FEF-AF12-39D43E90BF1E}" destId="{9AF2970B-18DF-472F-94D3-31F4107B05E1}" srcOrd="1" destOrd="0" presId="urn:microsoft.com/office/officeart/2005/8/layout/cycle7"/>
    <dgm:cxn modelId="{EE812974-1103-4187-8C18-6B6125C95328}" type="presOf" srcId="{8B54152C-7B97-40B5-A109-DF50294B021D}" destId="{D4776820-1235-40DA-97F5-0BF0A9A5EC3F}" srcOrd="1" destOrd="0" presId="urn:microsoft.com/office/officeart/2005/8/layout/cycle7"/>
    <dgm:cxn modelId="{DFC44C79-5E17-4F0B-BBE4-4819EF2BA5FA}" type="presOf" srcId="{97B352E4-5389-4562-86B6-851BB29D5E18}" destId="{236B55F7-C6CA-4F26-9A4B-E37BE3A68865}" srcOrd="1" destOrd="0" presId="urn:microsoft.com/office/officeart/2005/8/layout/cycle7"/>
    <dgm:cxn modelId="{FC67B889-01D5-4A44-A64F-CCCE6C74250E}" type="presOf" srcId="{0FEDDF4D-A0B1-432D-A83A-1EA3F1BE5644}" destId="{1CE606EC-F261-4DAF-A851-EE16EE375481}" srcOrd="0" destOrd="0" presId="urn:microsoft.com/office/officeart/2005/8/layout/cycle7"/>
    <dgm:cxn modelId="{6293A8A0-BB1C-4FAD-A5BA-520A0BDA5D42}" type="presOf" srcId="{EC4539E7-D327-4624-A11E-8D537F984F24}" destId="{57DEE09D-44BC-4C96-946C-993176067B1B}" srcOrd="0" destOrd="0" presId="urn:microsoft.com/office/officeart/2005/8/layout/cycle7"/>
    <dgm:cxn modelId="{89C944C0-A8A5-458A-85D9-886D76D3DF5D}" srcId="{C237B62A-292B-4E50-8BAB-CCC690665C5D}" destId="{EC4539E7-D327-4624-A11E-8D537F984F24}" srcOrd="0" destOrd="0" parTransId="{7037EF04-1BC0-4DDB-A5F0-7CC9778B4B38}" sibTransId="{8B54152C-7B97-40B5-A109-DF50294B021D}"/>
    <dgm:cxn modelId="{6E8C90D4-F694-4CD9-82D9-C6782DEC09C9}" type="presOf" srcId="{A67CCCAD-EF2F-4468-A1F4-6321A87ACA0A}" destId="{0E31FCEF-F4EF-4ABC-A97E-B8B2352C6431}" srcOrd="0" destOrd="0" presId="urn:microsoft.com/office/officeart/2005/8/layout/cycle7"/>
    <dgm:cxn modelId="{F714D8A0-4998-403B-BCDF-88583F5CD1C7}" type="presParOf" srcId="{7938F419-7BFB-416B-871D-02E465A595AD}" destId="{57DEE09D-44BC-4C96-946C-993176067B1B}" srcOrd="0" destOrd="0" presId="urn:microsoft.com/office/officeart/2005/8/layout/cycle7"/>
    <dgm:cxn modelId="{8E59CFE4-42A5-4D45-B998-8F815174AFF0}" type="presParOf" srcId="{7938F419-7BFB-416B-871D-02E465A595AD}" destId="{8D68B429-8BCA-4AA2-B310-1368FE508391}" srcOrd="1" destOrd="0" presId="urn:microsoft.com/office/officeart/2005/8/layout/cycle7"/>
    <dgm:cxn modelId="{23C8D61D-12E4-4BD1-9A2D-0D59A37A9255}" type="presParOf" srcId="{8D68B429-8BCA-4AA2-B310-1368FE508391}" destId="{D4776820-1235-40DA-97F5-0BF0A9A5EC3F}" srcOrd="0" destOrd="0" presId="urn:microsoft.com/office/officeart/2005/8/layout/cycle7"/>
    <dgm:cxn modelId="{92C66536-991F-499F-885E-4C0E39E142B1}" type="presParOf" srcId="{7938F419-7BFB-416B-871D-02E465A595AD}" destId="{1CE606EC-F261-4DAF-A851-EE16EE375481}" srcOrd="2" destOrd="0" presId="urn:microsoft.com/office/officeart/2005/8/layout/cycle7"/>
    <dgm:cxn modelId="{389B9951-E90A-4F8D-9309-16EEDE94CB4F}" type="presParOf" srcId="{7938F419-7BFB-416B-871D-02E465A595AD}" destId="{3CAF26A3-33AF-4240-B81B-7D55048BA255}" srcOrd="3" destOrd="0" presId="urn:microsoft.com/office/officeart/2005/8/layout/cycle7"/>
    <dgm:cxn modelId="{66FA0719-7824-42DE-97C0-796998209656}" type="presParOf" srcId="{3CAF26A3-33AF-4240-B81B-7D55048BA255}" destId="{9AF2970B-18DF-472F-94D3-31F4107B05E1}" srcOrd="0" destOrd="0" presId="urn:microsoft.com/office/officeart/2005/8/layout/cycle7"/>
    <dgm:cxn modelId="{25728FF9-B579-4ED5-ABC5-93144D58E3DF}" type="presParOf" srcId="{7938F419-7BFB-416B-871D-02E465A595AD}" destId="{0E31FCEF-F4EF-4ABC-A97E-B8B2352C6431}" srcOrd="4" destOrd="0" presId="urn:microsoft.com/office/officeart/2005/8/layout/cycle7"/>
    <dgm:cxn modelId="{4F0959F8-05AD-45B6-A5C1-F935AA7C9EDB}" type="presParOf" srcId="{7938F419-7BFB-416B-871D-02E465A595AD}" destId="{FB28D37C-62AA-4E26-8990-CF01BD2E80D3}" srcOrd="5" destOrd="0" presId="urn:microsoft.com/office/officeart/2005/8/layout/cycle7"/>
    <dgm:cxn modelId="{691768E8-BF20-4078-A5A0-A4ED0A3B19F7}" type="presParOf" srcId="{FB28D37C-62AA-4E26-8990-CF01BD2E80D3}" destId="{236B55F7-C6CA-4F26-9A4B-E37BE3A6886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EE09D-44BC-4C96-946C-993176067B1B}">
      <dsp:nvSpPr>
        <dsp:cNvPr id="0" name=""/>
        <dsp:cNvSpPr/>
      </dsp:nvSpPr>
      <dsp:spPr>
        <a:xfrm>
          <a:off x="2558500" y="254619"/>
          <a:ext cx="3095865" cy="154793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Understand what </a:t>
          </a:r>
          <a:r>
            <a:rPr lang="en-GB" sz="2600" b="1" u="sng" kern="1200"/>
            <a:t>topics</a:t>
          </a:r>
          <a:r>
            <a:rPr lang="en-GB" sz="2600" kern="1200"/>
            <a:t> you need to revise</a:t>
          </a:r>
        </a:p>
      </dsp:txBody>
      <dsp:txXfrm>
        <a:off x="2603837" y="299956"/>
        <a:ext cx="3005191" cy="1457258"/>
      </dsp:txXfrm>
    </dsp:sp>
    <dsp:sp modelId="{8D68B429-8BCA-4AA2-B310-1368FE508391}">
      <dsp:nvSpPr>
        <dsp:cNvPr id="0" name=""/>
        <dsp:cNvSpPr/>
      </dsp:nvSpPr>
      <dsp:spPr>
        <a:xfrm rot="3600000">
          <a:off x="4577534" y="2972541"/>
          <a:ext cx="1615278" cy="54177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100" kern="1200"/>
        </a:p>
      </dsp:txBody>
      <dsp:txXfrm>
        <a:off x="4740067" y="3080896"/>
        <a:ext cx="1290212" cy="325066"/>
      </dsp:txXfrm>
    </dsp:sp>
    <dsp:sp modelId="{1CE606EC-F261-4DAF-A851-EE16EE375481}">
      <dsp:nvSpPr>
        <dsp:cNvPr id="0" name=""/>
        <dsp:cNvSpPr/>
      </dsp:nvSpPr>
      <dsp:spPr>
        <a:xfrm>
          <a:off x="5115981" y="4684307"/>
          <a:ext cx="3095865" cy="1547932"/>
        </a:xfrm>
        <a:prstGeom prst="roundRect">
          <a:avLst>
            <a:gd name="adj" fmla="val 10000"/>
          </a:avLst>
        </a:prstGeom>
        <a:solidFill>
          <a:schemeClr val="accent5">
            <a:hueOff val="7105661"/>
            <a:satOff val="-14270"/>
            <a:lumOff val="833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Insight into the </a:t>
          </a:r>
          <a:r>
            <a:rPr lang="en-GB" sz="2600" u="sng" kern="1200"/>
            <a:t>requirements</a:t>
          </a:r>
          <a:r>
            <a:rPr lang="en-GB" sz="2600" kern="1200"/>
            <a:t> of the exam question</a:t>
          </a:r>
        </a:p>
      </dsp:txBody>
      <dsp:txXfrm>
        <a:off x="5161318" y="4729644"/>
        <a:ext cx="3005191" cy="1457258"/>
      </dsp:txXfrm>
    </dsp:sp>
    <dsp:sp modelId="{3CAF26A3-33AF-4240-B81B-7D55048BA255}">
      <dsp:nvSpPr>
        <dsp:cNvPr id="0" name=""/>
        <dsp:cNvSpPr/>
      </dsp:nvSpPr>
      <dsp:spPr>
        <a:xfrm rot="10800000">
          <a:off x="3298793" y="5187385"/>
          <a:ext cx="1615278" cy="54177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7105661"/>
            <a:satOff val="-14270"/>
            <a:lumOff val="833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100" kern="1200"/>
        </a:p>
      </dsp:txBody>
      <dsp:txXfrm rot="10800000">
        <a:off x="3461326" y="5295740"/>
        <a:ext cx="1290212" cy="325066"/>
      </dsp:txXfrm>
    </dsp:sp>
    <dsp:sp modelId="{0E31FCEF-F4EF-4ABC-A97E-B8B2352C6431}">
      <dsp:nvSpPr>
        <dsp:cNvPr id="0" name=""/>
        <dsp:cNvSpPr/>
      </dsp:nvSpPr>
      <dsp:spPr>
        <a:xfrm>
          <a:off x="1018" y="4684307"/>
          <a:ext cx="3095865" cy="1547932"/>
        </a:xfrm>
        <a:prstGeom prst="roundRect">
          <a:avLst>
            <a:gd name="adj" fmla="val 10000"/>
          </a:avLst>
        </a:prstGeom>
        <a:solidFill>
          <a:schemeClr val="accent5">
            <a:hueOff val="14211322"/>
            <a:satOff val="-28541"/>
            <a:lumOff val="1666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Builds </a:t>
          </a:r>
          <a:r>
            <a:rPr lang="en-GB" sz="2600" u="sng" kern="1200"/>
            <a:t>exam confidence </a:t>
          </a:r>
        </a:p>
      </dsp:txBody>
      <dsp:txXfrm>
        <a:off x="46355" y="4729644"/>
        <a:ext cx="3005191" cy="1457258"/>
      </dsp:txXfrm>
    </dsp:sp>
    <dsp:sp modelId="{FB28D37C-62AA-4E26-8990-CF01BD2E80D3}">
      <dsp:nvSpPr>
        <dsp:cNvPr id="0" name=""/>
        <dsp:cNvSpPr/>
      </dsp:nvSpPr>
      <dsp:spPr>
        <a:xfrm rot="18000000">
          <a:off x="2020053" y="2972541"/>
          <a:ext cx="1615278" cy="54177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14211322"/>
            <a:satOff val="-28541"/>
            <a:lumOff val="1666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100" kern="1200"/>
        </a:p>
      </dsp:txBody>
      <dsp:txXfrm>
        <a:off x="2182586" y="3080896"/>
        <a:ext cx="1290212" cy="325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D143DA-2DAB-4D11-A7C1-2C80B2EE627A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90E0D-D3C0-4731-BED1-39EFB7558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541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74557-1DD3-4C7B-B066-09956927D3E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77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above explanation is just an example!</a:t>
            </a:r>
            <a:r>
              <a:rPr lang="en-GB" baseline="0"/>
              <a:t> Please add your own exam questions to make this task relevant to your subject area.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90E0D-D3C0-4731-BED1-39EFB7558BE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114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This task is optional; please</a:t>
            </a:r>
            <a:r>
              <a:rPr lang="en-GB" baseline="0"/>
              <a:t> use if you think it may benefit your group.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90E0D-D3C0-4731-BED1-39EFB7558BE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465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516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521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180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603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8522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411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568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5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22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92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6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07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506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50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2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11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C5087-71F0-40C3-91AA-C406CD095DD1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305601-96E9-4834-8CE3-EC4F5A341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61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/>
              <a:t>Revision: Using Exam Questions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91403" y="5393080"/>
            <a:ext cx="11600597" cy="156966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2000" b="1" i="1">
                <a:solidFill>
                  <a:srgbClr val="00B050"/>
                </a:solidFill>
              </a:rPr>
              <a:t>Doing practice exam questions are also an effective way to test your knowledge and exam skill, providing insight as to where you need to make improvements.</a:t>
            </a:r>
          </a:p>
          <a:p>
            <a:endParaRPr lang="en-US" sz="2000" b="1" i="1">
              <a:solidFill>
                <a:srgbClr val="00B050"/>
              </a:solidFill>
            </a:endParaRPr>
          </a:p>
          <a:p>
            <a:pPr algn="r"/>
            <a:r>
              <a:rPr lang="en-US" i="1"/>
              <a:t>David Smit </a:t>
            </a:r>
          </a:p>
          <a:p>
            <a:pPr algn="r"/>
            <a:r>
              <a:rPr lang="en-US" i="1"/>
              <a:t>Completed A-Levels in 2018. Studying Social Psychology at Loughborough University</a:t>
            </a:r>
          </a:p>
        </p:txBody>
      </p:sp>
    </p:spTree>
    <p:extLst>
      <p:ext uri="{BB962C8B-B14F-4D97-AF65-F5344CB8AC3E}">
        <p14:creationId xmlns:p14="http://schemas.microsoft.com/office/powerpoint/2010/main" val="3741491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19301" y="2647886"/>
            <a:ext cx="8242300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GB" sz="2800">
                <a:latin typeface="Trebuchet MS"/>
                <a:ea typeface="Calibri"/>
                <a:cs typeface="Times New Roman"/>
              </a:rPr>
              <a:t>Starting with this moment in the play, </a:t>
            </a:r>
            <a:r>
              <a:rPr lang="en-GB" sz="2800" b="1">
                <a:solidFill>
                  <a:srgbClr val="00B0F0"/>
                </a:solidFill>
                <a:latin typeface="Trebuchet MS"/>
                <a:ea typeface="Calibri"/>
                <a:cs typeface="Times New Roman"/>
              </a:rPr>
              <a:t>explore</a:t>
            </a:r>
            <a:r>
              <a:rPr lang="en-GB" sz="2800">
                <a:latin typeface="Trebuchet MS"/>
                <a:ea typeface="Calibri"/>
                <a:cs typeface="Times New Roman"/>
              </a:rPr>
              <a:t> how </a:t>
            </a:r>
            <a:r>
              <a:rPr lang="en-GB" sz="2800" b="1">
                <a:solidFill>
                  <a:srgbClr val="FFC000"/>
                </a:solidFill>
                <a:latin typeface="Trebuchet MS"/>
                <a:ea typeface="Calibri"/>
                <a:cs typeface="Times New Roman"/>
              </a:rPr>
              <a:t>Shakespeare</a:t>
            </a:r>
            <a:r>
              <a:rPr lang="en-GB" sz="2800">
                <a:latin typeface="Trebuchet MS"/>
                <a:ea typeface="Calibri"/>
                <a:cs typeface="Times New Roman"/>
              </a:rPr>
              <a:t> presents Macbeth’s </a:t>
            </a:r>
            <a:r>
              <a:rPr lang="en-GB" sz="2800" b="1">
                <a:solidFill>
                  <a:srgbClr val="92D050"/>
                </a:solidFill>
                <a:latin typeface="Trebuchet MS"/>
                <a:ea typeface="Calibri"/>
                <a:cs typeface="Times New Roman"/>
              </a:rPr>
              <a:t>ambition</a:t>
            </a:r>
            <a:r>
              <a:rPr lang="en-GB" sz="2800">
                <a:latin typeface="Trebuchet MS"/>
                <a:ea typeface="Calibri"/>
                <a:cs typeface="Times New Roman"/>
              </a:rPr>
              <a:t>. </a:t>
            </a:r>
            <a:endParaRPr lang="en-GB" sz="280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>
                <a:latin typeface="Trebuchet MS"/>
                <a:ea typeface="Calibri"/>
                <a:cs typeface="Times New Roman"/>
              </a:rPr>
              <a:t>Write about: </a:t>
            </a:r>
            <a:endParaRPr lang="en-GB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>
                <a:latin typeface="Trebuchet MS"/>
                <a:ea typeface="Garamond"/>
                <a:cs typeface="Times New Roman"/>
              </a:rPr>
              <a:t>how Shakespeare presents Macbeth at this point in the play</a:t>
            </a:r>
            <a:endParaRPr lang="en-GB">
              <a:latin typeface="Garamond"/>
              <a:ea typeface="Garamond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>
                <a:latin typeface="Trebuchet MS"/>
                <a:ea typeface="Garamond"/>
                <a:cs typeface="Times New Roman"/>
              </a:rPr>
              <a:t>how Shakespeare presents Macbeth in the play as a whole. </a:t>
            </a:r>
            <a:endParaRPr lang="en-GB">
              <a:latin typeface="Garamond"/>
              <a:ea typeface="Garamond"/>
              <a:cs typeface="Times New Roman"/>
            </a:endParaRPr>
          </a:p>
          <a:p>
            <a:br>
              <a:rPr lang="en-GB" b="1">
                <a:ea typeface="Calibri"/>
                <a:cs typeface="Times New Roman"/>
              </a:rPr>
            </a:br>
            <a:endParaRPr lang="en-GB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8553451" y="1511300"/>
            <a:ext cx="9525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772526" y="677563"/>
            <a:ext cx="2222500" cy="92333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Think about/look at different perspectives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479801" y="1917700"/>
            <a:ext cx="723900" cy="1435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79878" y="932539"/>
            <a:ext cx="4445000" cy="92333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en-GB"/>
          </a:p>
          <a:p>
            <a:r>
              <a:rPr lang="en-GB"/>
              <a:t>Focus on language technique/structure/genre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7731126" y="3620533"/>
            <a:ext cx="1041400" cy="1739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26076" y="5480854"/>
            <a:ext cx="5651500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Poison/tragic hero/hamartia/kingship/power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8343" y="2002971"/>
            <a:ext cx="2503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/>
              <a:t>An English Literature exam question: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3484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032" y="430306"/>
            <a:ext cx="103811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/>
              <a:t>Group competition:</a:t>
            </a:r>
            <a:endParaRPr lang="en-GB" sz="3600" b="1" i="1"/>
          </a:p>
          <a:p>
            <a:pPr algn="ctr"/>
            <a:endParaRPr lang="en-GB"/>
          </a:p>
          <a:p>
            <a:pPr algn="ctr"/>
            <a:r>
              <a:rPr lang="en-GB" b="1" i="1">
                <a:solidFill>
                  <a:srgbClr val="00B050"/>
                </a:solidFill>
              </a:rPr>
              <a:t>Who can accurately </a:t>
            </a:r>
            <a:r>
              <a:rPr lang="en-GB" b="1" i="1" u="sng">
                <a:solidFill>
                  <a:srgbClr val="00B050"/>
                </a:solidFill>
              </a:rPr>
              <a:t>decode</a:t>
            </a:r>
            <a:r>
              <a:rPr lang="en-GB" b="1" i="1">
                <a:solidFill>
                  <a:srgbClr val="00B050"/>
                </a:solidFill>
              </a:rPr>
              <a:t> the most exam questions? </a:t>
            </a:r>
          </a:p>
          <a:p>
            <a:pPr algn="ctr"/>
            <a:endParaRPr lang="en-GB" b="1">
              <a:solidFill>
                <a:srgbClr val="00B050"/>
              </a:solidFill>
            </a:endParaRPr>
          </a:p>
          <a:p>
            <a:pPr algn="ctr"/>
            <a:r>
              <a:rPr lang="en-GB"/>
              <a:t>You need to state both the skill and topic that are being assessed in the provided grid.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359342"/>
              </p:ext>
            </p:extLst>
          </p:nvPr>
        </p:nvGraphicFramePr>
        <p:xfrm>
          <a:off x="398034" y="2485019"/>
          <a:ext cx="11177194" cy="392868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701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4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4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7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4092">
                <a:tc>
                  <a:txBody>
                    <a:bodyPr/>
                    <a:lstStyle/>
                    <a:p>
                      <a:r>
                        <a:rPr lang="en-GB"/>
                        <a:t>Exam question: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Skill: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Focus: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Revision</a:t>
                      </a:r>
                      <a:r>
                        <a:rPr lang="en-GB" baseline="0"/>
                        <a:t> topics: 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399">
                <a:tc>
                  <a:txBody>
                    <a:bodyPr/>
                    <a:lstStyle/>
                    <a:p>
                      <a:r>
                        <a:rPr lang="en-GB"/>
                        <a:t>1. How</a:t>
                      </a:r>
                      <a:r>
                        <a:rPr lang="en-GB" baseline="0"/>
                        <a:t> does Stevenson present Hyde as a frightening outsider in The Strange Case of Dr Jekyll and Mr Hyde? 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Analysis of language/structure/context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Character of Hyde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/>
                        <a:t>Contextual factors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/>
                        <a:t>Textual evidence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/>
                        <a:t>Genre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3399">
                <a:tc>
                  <a:txBody>
                    <a:bodyPr/>
                    <a:lstStyle/>
                    <a:p>
                      <a:r>
                        <a:rPr lang="en-GB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399">
                <a:tc>
                  <a:txBody>
                    <a:bodyPr/>
                    <a:lstStyle/>
                    <a:p>
                      <a:r>
                        <a:rPr lang="en-GB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3399">
                <a:tc>
                  <a:txBody>
                    <a:bodyPr/>
                    <a:lstStyle/>
                    <a:p>
                      <a:r>
                        <a:rPr lang="en-GB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9372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ost it n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584" y="1107331"/>
            <a:ext cx="3190564" cy="3385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62568" y="1815314"/>
            <a:ext cx="49312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i="1"/>
              <a:t>On a post it note, write what you have learned today about using exam questions to revise for an assessment/exam. </a:t>
            </a:r>
          </a:p>
          <a:p>
            <a:endParaRPr lang="en-GB" sz="2400"/>
          </a:p>
          <a:p>
            <a:endParaRPr lang="en-GB" sz="2400"/>
          </a:p>
          <a:p>
            <a:endParaRPr lang="en-GB" sz="240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9791" y="5103674"/>
            <a:ext cx="120722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/>
              <a:t>Give yourself time, don't do everything last minute as it will cause even more stress. Also, don't listen to friends who tell you to revise in a certain way. That method might be effective for them but not for you. We all learn in different ways.</a:t>
            </a:r>
          </a:p>
          <a:p>
            <a:endParaRPr lang="en-US" i="1"/>
          </a:p>
          <a:p>
            <a:pPr algn="r"/>
            <a:r>
              <a:rPr lang="en-US" i="1"/>
              <a:t>Camilla Bianchi</a:t>
            </a:r>
          </a:p>
          <a:p>
            <a:pPr algn="r"/>
            <a:r>
              <a:rPr lang="en-US" i="1"/>
              <a:t>Year 13. Studying Biology, Psychology and Chemistry</a:t>
            </a:r>
          </a:p>
        </p:txBody>
      </p:sp>
    </p:spTree>
    <p:extLst>
      <p:ext uri="{BB962C8B-B14F-4D97-AF65-F5344CB8AC3E}">
        <p14:creationId xmlns:p14="http://schemas.microsoft.com/office/powerpoint/2010/main" val="2415770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3212" y="279325"/>
            <a:ext cx="74859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err="1">
                <a:solidFill>
                  <a:srgbClr val="00B050"/>
                </a:solidFill>
              </a:rPr>
              <a:t>CHAllenge</a:t>
            </a:r>
            <a:r>
              <a:rPr lang="en-GB" sz="3600" b="1">
                <a:solidFill>
                  <a:srgbClr val="00B050"/>
                </a:solidFill>
              </a:rPr>
              <a:t>: Create your own exam question!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94857" y="6281057"/>
            <a:ext cx="6074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70C0"/>
                </a:solidFill>
              </a:rPr>
              <a:t>#</a:t>
            </a:r>
            <a:r>
              <a:rPr lang="en-GB" b="1" err="1">
                <a:solidFill>
                  <a:srgbClr val="0070C0"/>
                </a:solidFill>
              </a:rPr>
              <a:t>metacognitivelearning</a:t>
            </a:r>
            <a:endParaRPr lang="en-GB" b="1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2886" y="2405743"/>
            <a:ext cx="89262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Using your knowledge of a particular topic/skill, </a:t>
            </a:r>
            <a:r>
              <a:rPr lang="en-GB" b="1">
                <a:solidFill>
                  <a:srgbClr val="00B050"/>
                </a:solidFill>
              </a:rPr>
              <a:t>CREATE</a:t>
            </a:r>
            <a:r>
              <a:rPr lang="en-GB"/>
              <a:t> your own exam question. </a:t>
            </a:r>
          </a:p>
          <a:p>
            <a:pPr algn="ctr"/>
            <a:endParaRPr lang="en-GB"/>
          </a:p>
          <a:p>
            <a:pPr algn="ctr"/>
            <a:endParaRPr lang="en-GB"/>
          </a:p>
          <a:p>
            <a:pPr algn="ctr"/>
            <a:r>
              <a:rPr lang="en-GB"/>
              <a:t>You must use a relevant command word and state the focus of the exam question. </a:t>
            </a:r>
          </a:p>
          <a:p>
            <a:pPr algn="ctr"/>
            <a:endParaRPr lang="en-GB"/>
          </a:p>
          <a:p>
            <a:pPr algn="ctr"/>
            <a:endParaRPr lang="en-GB"/>
          </a:p>
          <a:p>
            <a:pPr algn="ctr"/>
            <a:r>
              <a:rPr lang="en-GB"/>
              <a:t>Once you have created your exam question, you need to </a:t>
            </a:r>
            <a:r>
              <a:rPr lang="en-GB" b="1">
                <a:solidFill>
                  <a:srgbClr val="00B050"/>
                </a:solidFill>
              </a:rPr>
              <a:t>JUSTIFY</a:t>
            </a:r>
            <a:r>
              <a:rPr lang="en-GB"/>
              <a:t> your choices.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262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16309652"/>
              </p:ext>
            </p:extLst>
          </p:nvPr>
        </p:nvGraphicFramePr>
        <p:xfrm>
          <a:off x="3614569" y="118335"/>
          <a:ext cx="8212866" cy="6486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0913" y="1157824"/>
            <a:ext cx="338865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/>
              <a:t>Why should you use exam questions to aid your revision?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0913" y="4388080"/>
            <a:ext cx="2291379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GB"/>
          </a:p>
          <a:p>
            <a:endParaRPr lang="en-GB" sz="2400" b="1" i="1">
              <a:solidFill>
                <a:srgbClr val="0070C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717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07125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GB"/>
              <a:t>Before you start using exam questions to strengthen your revision, you need to know what you could be asked!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310288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/>
              <a:t>Think of your own exam questions is an excellent way of revising! </a:t>
            </a:r>
          </a:p>
          <a:p>
            <a:endParaRPr lang="en-GB" sz="2800"/>
          </a:p>
          <a:p>
            <a:endParaRPr lang="en-GB" sz="1400"/>
          </a:p>
        </p:txBody>
      </p:sp>
      <p:sp>
        <p:nvSpPr>
          <p:cNvPr id="4" name="Cloud Callout 3"/>
          <p:cNvSpPr/>
          <p:nvPr/>
        </p:nvSpPr>
        <p:spPr>
          <a:xfrm>
            <a:off x="4582758" y="4094228"/>
            <a:ext cx="4593515" cy="231289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/>
              <a:t>Now you have an idea of what you could be asked, how can you use these exam questions effectively?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436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369815"/>
            <a:ext cx="8596668" cy="1320800"/>
          </a:xfrm>
        </p:spPr>
        <p:txBody>
          <a:bodyPr/>
          <a:lstStyle/>
          <a:p>
            <a:r>
              <a:rPr lang="en-GB"/>
              <a:t>How could you use an exam question for revision purposes?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692851"/>
            <a:ext cx="8596668" cy="3880773"/>
          </a:xfrm>
        </p:spPr>
        <p:txBody>
          <a:bodyPr/>
          <a:lstStyle/>
          <a:p>
            <a:endParaRPr lang="en-GB"/>
          </a:p>
          <a:p>
            <a:r>
              <a:rPr lang="en-GB" sz="2000"/>
              <a:t>Use an exam question to prioritise exam topics for revision </a:t>
            </a:r>
          </a:p>
          <a:p>
            <a:endParaRPr lang="en-GB" sz="2000"/>
          </a:p>
          <a:p>
            <a:r>
              <a:rPr lang="en-GB" sz="2000"/>
              <a:t>Use an exam question to determine what skills will be assessed</a:t>
            </a:r>
          </a:p>
          <a:p>
            <a:endParaRPr lang="en-GB" sz="2000"/>
          </a:p>
          <a:p>
            <a:r>
              <a:rPr lang="en-GB" sz="2000"/>
              <a:t>Annotate an exam question and complete it </a:t>
            </a:r>
          </a:p>
          <a:p>
            <a:endParaRPr lang="en-GB" sz="2000"/>
          </a:p>
          <a:p>
            <a:endParaRPr lang="en-GB" sz="200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124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305636"/>
            <a:ext cx="8596668" cy="1320800"/>
          </a:xfrm>
        </p:spPr>
        <p:txBody>
          <a:bodyPr/>
          <a:lstStyle/>
          <a:p>
            <a:r>
              <a:rPr lang="en-GB" b="1" u="sng"/>
              <a:t>Exam literacy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When reading an exam question, you need to ensure you can identify the </a:t>
            </a:r>
            <a:r>
              <a:rPr lang="en-GB" b="1" u="sng"/>
              <a:t>command word</a:t>
            </a:r>
            <a:r>
              <a:rPr lang="en-GB"/>
              <a:t> (what exactly is the question asking you to do) and the </a:t>
            </a:r>
            <a:r>
              <a:rPr lang="en-GB" b="1" u="sng"/>
              <a:t>focus of the question. 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1947134" y="3911348"/>
            <a:ext cx="5120640" cy="213001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What kind of tasks could you be given in your exam?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57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885"/>
            <a:ext cx="10381527" cy="1320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GB" b="1" u="sng"/>
              <a:t>Exam literacy – to determine the assessed skills and topics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 possible Religious Studies exam question is: </a:t>
            </a:r>
          </a:p>
          <a:p>
            <a:endParaRPr lang="en-GB"/>
          </a:p>
          <a:p>
            <a:pPr marL="0" indent="0" algn="ctr">
              <a:buNone/>
            </a:pPr>
            <a:r>
              <a:rPr lang="en-GB" sz="2400"/>
              <a:t>Explain two ways in which practising ahimsa (non-violence) influences Hindus today.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3485478" y="4668819"/>
            <a:ext cx="5185186" cy="176425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/>
              <a:t>What are the key words here?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183341" y="3550024"/>
            <a:ext cx="376518" cy="16136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0155" y="5335793"/>
            <a:ext cx="1979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The command word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540650" y="1930400"/>
            <a:ext cx="1624405" cy="10434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283901" y="1566874"/>
            <a:ext cx="219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Focus of the question </a:t>
            </a:r>
          </a:p>
        </p:txBody>
      </p:sp>
    </p:spTree>
    <p:extLst>
      <p:ext uri="{BB962C8B-B14F-4D97-AF65-F5344CB8AC3E}">
        <p14:creationId xmlns:p14="http://schemas.microsoft.com/office/powerpoint/2010/main" val="284820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9565" y="336645"/>
            <a:ext cx="8596668" cy="1320800"/>
          </a:xfrm>
        </p:spPr>
        <p:txBody>
          <a:bodyPr/>
          <a:lstStyle/>
          <a:p>
            <a:r>
              <a:rPr lang="en-GB" b="1" u="sng"/>
              <a:t>Command words </a:t>
            </a:r>
          </a:p>
        </p:txBody>
      </p:sp>
      <p:sp>
        <p:nvSpPr>
          <p:cNvPr id="4" name="Explosion 2 3"/>
          <p:cNvSpPr/>
          <p:nvPr/>
        </p:nvSpPr>
        <p:spPr>
          <a:xfrm>
            <a:off x="4252715" y="774550"/>
            <a:ext cx="5486400" cy="2872292"/>
          </a:xfrm>
          <a:prstGeom prst="irregularSeal2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/>
              <a:t>Write as many command words as you can! </a:t>
            </a:r>
          </a:p>
        </p:txBody>
      </p:sp>
      <p:sp>
        <p:nvSpPr>
          <p:cNvPr id="5" name="Explosion 2 4"/>
          <p:cNvSpPr/>
          <p:nvPr/>
        </p:nvSpPr>
        <p:spPr>
          <a:xfrm>
            <a:off x="164068" y="1930400"/>
            <a:ext cx="5486400" cy="2872292"/>
          </a:xfrm>
          <a:prstGeom prst="irregularSeal2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/>
              <a:t>Share and pair with your partner! </a:t>
            </a:r>
          </a:p>
        </p:txBody>
      </p:sp>
      <p:sp>
        <p:nvSpPr>
          <p:cNvPr id="6" name="Explosion 2 5"/>
          <p:cNvSpPr/>
          <p:nvPr/>
        </p:nvSpPr>
        <p:spPr>
          <a:xfrm>
            <a:off x="3493419" y="2920701"/>
            <a:ext cx="6245696" cy="3152588"/>
          </a:xfrm>
          <a:prstGeom prst="irregularSeal2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/>
              <a:t>Snowball your ideas with your group!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549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404" y="226474"/>
            <a:ext cx="7037119" cy="1320800"/>
          </a:xfrm>
        </p:spPr>
        <p:txBody>
          <a:bodyPr>
            <a:normAutofit/>
          </a:bodyPr>
          <a:lstStyle/>
          <a:p>
            <a:pPr algn="ctr"/>
            <a:r>
              <a:rPr lang="en-GB" b="1" u="sng"/>
              <a:t>What </a:t>
            </a:r>
            <a:r>
              <a:rPr lang="en-GB" b="1" u="sng">
                <a:solidFill>
                  <a:srgbClr val="92D050"/>
                </a:solidFill>
              </a:rPr>
              <a:t>exactly</a:t>
            </a:r>
            <a:r>
              <a:rPr lang="en-GB" b="1" u="sng"/>
              <a:t> is the exam question asking you to do?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70663" y="5195943"/>
            <a:ext cx="3259567" cy="12926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b="1" u="sng"/>
              <a:t>Top tip: </a:t>
            </a:r>
          </a:p>
          <a:p>
            <a:r>
              <a:rPr lang="en-GB"/>
              <a:t>Always annotate an exam question to help you focus your mind!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9247" y="1721224"/>
            <a:ext cx="108114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/>
              <a:t>Geography question:</a:t>
            </a:r>
          </a:p>
          <a:p>
            <a:endParaRPr lang="en-GB" b="1" u="sng"/>
          </a:p>
          <a:p>
            <a:r>
              <a:rPr lang="en-GB"/>
              <a:t>Suggest two reasons for the slow rate of urban growth in many higher income countries (HICs). </a:t>
            </a:r>
            <a:endParaRPr lang="en-GB" b="1" u="sng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1527586" y="2644554"/>
            <a:ext cx="1420009" cy="16459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88198" y="4464424"/>
            <a:ext cx="2549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What does this command require you to do?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6529892" y="2644554"/>
            <a:ext cx="1366221" cy="11313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29431" y="3840480"/>
            <a:ext cx="279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What is the focus of this exam question?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056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8198" y="103991"/>
            <a:ext cx="7187018" cy="1320800"/>
          </a:xfrm>
        </p:spPr>
        <p:txBody>
          <a:bodyPr/>
          <a:lstStyle/>
          <a:p>
            <a:pPr algn="ctr"/>
            <a:r>
              <a:rPr lang="en-GB" b="1" u="sng"/>
              <a:t>What </a:t>
            </a:r>
            <a:r>
              <a:rPr lang="en-GB" b="1" u="sng">
                <a:solidFill>
                  <a:srgbClr val="92D050"/>
                </a:solidFill>
              </a:rPr>
              <a:t>exactly</a:t>
            </a:r>
            <a:r>
              <a:rPr lang="en-GB" b="1" u="sng"/>
              <a:t> is the exam question asking you to do?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9247" y="1721224"/>
            <a:ext cx="108114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/>
              <a:t>Maths question: </a:t>
            </a:r>
          </a:p>
          <a:p>
            <a:endParaRPr lang="en-GB" b="1" u="sng"/>
          </a:p>
          <a:p>
            <a:r>
              <a:rPr lang="en-GB"/>
              <a:t>Solve 3x + 7 = 1</a:t>
            </a:r>
            <a:endParaRPr lang="en-GB" b="1" u="sng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1484555" y="2731529"/>
            <a:ext cx="1420009" cy="16459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88198" y="4464424"/>
            <a:ext cx="2549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What does this command require you to do?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2753957" y="1989884"/>
            <a:ext cx="2183803" cy="5058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649097" y="2535253"/>
            <a:ext cx="2549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What is the focus of this exam question? 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1" y="119599"/>
            <a:ext cx="2505075" cy="10382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92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5D286087D514A82DB99DF7EBB9726" ma:contentTypeVersion="" ma:contentTypeDescription="Create a new document." ma:contentTypeScope="" ma:versionID="7c2252af4e24497839985698ebcc6d47">
  <xsd:schema xmlns:xsd="http://www.w3.org/2001/XMLSchema" xmlns:xs="http://www.w3.org/2001/XMLSchema" xmlns:p="http://schemas.microsoft.com/office/2006/metadata/properties" xmlns:ns2="1319fb20-740b-4241-b1a3-3ff0be9f5443" xmlns:ns3="8cfbb8c8-7f32-4126-80a1-c344b20f170c" xmlns:ns4="6d05cd4f-9fc6-49b4-9318-f3b1c1c15a9a" targetNamespace="http://schemas.microsoft.com/office/2006/metadata/properties" ma:root="true" ma:fieldsID="e3a509d0b9bbf5895611d50255488437" ns2:_="" ns3:_="" ns4:_="">
    <xsd:import namespace="1319fb20-740b-4241-b1a3-3ff0be9f5443"/>
    <xsd:import namespace="8cfbb8c8-7f32-4126-80a1-c344b20f170c"/>
    <xsd:import namespace="6d05cd4f-9fc6-49b4-9318-f3b1c1c15a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9fb20-740b-4241-b1a3-3ff0be9f54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bb8c8-7f32-4126-80a1-c344b20f170c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5cd4f-9fc6-49b4-9318-f3b1c1c15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A47FF1-9817-4B62-A1B7-47442BDF944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CAEE16F-6124-4646-A14A-6B07897184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C387AC-C609-46B9-B025-B8748F8F9AD4}">
  <ds:schemaRefs>
    <ds:schemaRef ds:uri="1319fb20-740b-4241-b1a3-3ff0be9f5443"/>
    <ds:schemaRef ds:uri="6d05cd4f-9fc6-49b4-9318-f3b1c1c15a9a"/>
    <ds:schemaRef ds:uri="8cfbb8c8-7f32-4126-80a1-c344b20f17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Application>Microsoft Office PowerPoint</Application>
  <PresentationFormat>Widescreen</PresentationFormat>
  <Slides>13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Facet</vt:lpstr>
      <vt:lpstr>Revision: Using Exam Questions</vt:lpstr>
      <vt:lpstr>PowerPoint Presentation</vt:lpstr>
      <vt:lpstr>Before you start using exam questions to strengthen your revision, you need to know what you could be asked! </vt:lpstr>
      <vt:lpstr>How could you use an exam question for revision purposes?</vt:lpstr>
      <vt:lpstr>Exam literacy</vt:lpstr>
      <vt:lpstr>Exam literacy – to determine the assessed skills and topics </vt:lpstr>
      <vt:lpstr>Command words </vt:lpstr>
      <vt:lpstr>What exactly is the exam question asking you to do? </vt:lpstr>
      <vt:lpstr>What exactly is the exam question asking you to do? </vt:lpstr>
      <vt:lpstr>PowerPoint Presentation</vt:lpstr>
      <vt:lpstr>PowerPoint Presentation</vt:lpstr>
      <vt:lpstr>PowerPoint Presentation</vt:lpstr>
      <vt:lpstr>PowerPoint Presentation</vt:lpstr>
    </vt:vector>
  </TitlesOfParts>
  <Company>Chiltern Hills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Revision: Exam Questions</dc:title>
  <dc:creator>Fionnuala Hosty</dc:creator>
  <cp:revision>1</cp:revision>
  <dcterms:created xsi:type="dcterms:W3CDTF">2018-09-28T08:39:49Z</dcterms:created>
  <dcterms:modified xsi:type="dcterms:W3CDTF">2018-10-09T12:14:45Z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0x010100A315D286087D514A82DB99DF7EBB9726</vt:lpwstr>
  </property>
</Properties>
</file>